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6" r:id="rId3"/>
    <p:sldId id="297" r:id="rId4"/>
    <p:sldId id="257" r:id="rId5"/>
    <p:sldId id="286" r:id="rId6"/>
    <p:sldId id="308" r:id="rId7"/>
    <p:sldId id="309" r:id="rId8"/>
    <p:sldId id="310" r:id="rId9"/>
    <p:sldId id="287" r:id="rId10"/>
    <p:sldId id="258" r:id="rId11"/>
    <p:sldId id="288" r:id="rId12"/>
    <p:sldId id="305" r:id="rId13"/>
    <p:sldId id="289" r:id="rId14"/>
    <p:sldId id="279" r:id="rId15"/>
    <p:sldId id="282" r:id="rId16"/>
    <p:sldId id="285" r:id="rId17"/>
    <p:sldId id="311" r:id="rId18"/>
    <p:sldId id="259" r:id="rId19"/>
    <p:sldId id="306" r:id="rId20"/>
    <p:sldId id="280" r:id="rId21"/>
    <p:sldId id="264" r:id="rId22"/>
    <p:sldId id="307" r:id="rId23"/>
    <p:sldId id="260" r:id="rId24"/>
    <p:sldId id="290" r:id="rId25"/>
    <p:sldId id="291" r:id="rId26"/>
    <p:sldId id="274" r:id="rId27"/>
    <p:sldId id="261" r:id="rId28"/>
    <p:sldId id="292" r:id="rId29"/>
    <p:sldId id="262" r:id="rId30"/>
    <p:sldId id="263" r:id="rId31"/>
    <p:sldId id="293" r:id="rId32"/>
    <p:sldId id="294" r:id="rId33"/>
    <p:sldId id="298" r:id="rId34"/>
    <p:sldId id="299" r:id="rId35"/>
    <p:sldId id="300" r:id="rId36"/>
    <p:sldId id="301" r:id="rId37"/>
    <p:sldId id="266" r:id="rId38"/>
    <p:sldId id="303" r:id="rId39"/>
    <p:sldId id="276" r:id="rId40"/>
    <p:sldId id="275" r:id="rId41"/>
    <p:sldId id="31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22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Home.png"/>
          <p:cNvPicPr>
            <a:picLocks noChangeAspect="1"/>
          </p:cNvPicPr>
          <p:nvPr/>
        </p:nvPicPr>
        <p:blipFill>
          <a:blip r:embed="rId3"/>
          <a:srcRect t="-93973"/>
          <a:stretch>
            <a:fillRect/>
          </a:stretch>
        </p:blipFill>
        <p:spPr>
          <a:xfrm>
            <a:off x="179294" y="1183341"/>
            <a:ext cx="8787384" cy="527672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3" y="2168338"/>
            <a:ext cx="8307387" cy="161925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3810000"/>
            <a:ext cx="8307387" cy="753036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irectionalButtons-RightOnl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266" y="533400"/>
            <a:ext cx="752475" cy="35242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Cont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466850"/>
            <a:ext cx="8308039" cy="1128432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7224" y="2623296"/>
            <a:ext cx="4717676" cy="3831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213" y="2770187"/>
            <a:ext cx="3429093" cy="35768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Beschriftung,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3"/>
          <a:srcRect b="-123309"/>
          <a:stretch>
            <a:fillRect/>
          </a:stretch>
        </p:blipFill>
        <p:spPr>
          <a:xfrm>
            <a:off x="182880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98140" y="1169894"/>
            <a:ext cx="3671047" cy="52760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über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82880" y="1169894"/>
            <a:ext cx="8787384" cy="210670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82880" y="3281082"/>
            <a:ext cx="8787384" cy="317458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3329268"/>
            <a:ext cx="8346141" cy="1014132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4343399"/>
            <a:ext cx="8346141" cy="19097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1 A Ghaoil, Leig Dhachaigh Gum Mhathair Mi (Love, Let Me Home to My Mother).mp3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3"/>
          <a:srcRect b="-123309"/>
          <a:stretch>
            <a:fillRect/>
          </a:stretch>
        </p:blipFill>
        <p:spPr>
          <a:xfrm>
            <a:off x="3835212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0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82880" y="1179576"/>
            <a:ext cx="3671047" cy="220531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015983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smtClean="0"/>
              <a:t>Bild auf Platzhalter ziehen oder durch Klicken auf Symbol hinzufügen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VerticalTC.png"/>
          <p:cNvPicPr>
            <a:picLocks noChangeAspect="1"/>
          </p:cNvPicPr>
          <p:nvPr/>
        </p:nvPicPr>
        <p:blipFill>
          <a:blip r:embed="rId3"/>
          <a:srcRect t="-93650"/>
          <a:stretch>
            <a:fillRect/>
          </a:stretch>
        </p:blipFill>
        <p:spPr>
          <a:xfrm>
            <a:off x="7445188" y="1178128"/>
            <a:ext cx="1524000" cy="527533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40705" y="1398494"/>
            <a:ext cx="1447800" cy="4849906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1398494"/>
            <a:ext cx="6669087" cy="4849906"/>
          </a:xfrm>
        </p:spPr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ußfor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" y="1179576"/>
            <a:ext cx="8787384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DirectionalButtons-LeftOnlyOn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488" y="538163"/>
            <a:ext cx="752475" cy="35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34917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,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TCFull.png"/>
          <p:cNvPicPr>
            <a:picLocks noChangeAspect="1"/>
          </p:cNvPicPr>
          <p:nvPr/>
        </p:nvPicPr>
        <p:blipFill>
          <a:blip r:embed="rId3"/>
          <a:srcRect l="-198711"/>
          <a:stretch>
            <a:fillRect/>
          </a:stretch>
        </p:blipFill>
        <p:spPr>
          <a:xfrm>
            <a:off x="177999" y="1179576"/>
            <a:ext cx="8788373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buClr>
                <a:schemeClr val="bg1"/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buClr>
                <a:schemeClr val="bg1"/>
              </a:buClr>
              <a:defRPr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SectionH.png"/>
          <p:cNvPicPr>
            <a:picLocks noChangeAspect="1"/>
          </p:cNvPicPr>
          <p:nvPr/>
        </p:nvPicPr>
        <p:blipFill>
          <a:blip r:embed="rId3"/>
          <a:srcRect r="-91875"/>
          <a:stretch>
            <a:fillRect/>
          </a:stretch>
        </p:blipFill>
        <p:spPr>
          <a:xfrm>
            <a:off x="182880" y="1179576"/>
            <a:ext cx="8785105" cy="527608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0"/>
            <a:ext cx="6591300" cy="1371600"/>
          </a:xfrm>
        </p:spPr>
        <p:txBody>
          <a:bodyPr anchor="b" anchorCtr="0"/>
          <a:lstStyle>
            <a:lvl1pPr algn="r">
              <a:defRPr sz="4800" b="0" cap="none" baseline="0"/>
            </a:lvl1pPr>
          </a:lstStyle>
          <a:p>
            <a:r>
              <a:rPr lang="de-DE" smtClean="0"/>
              <a:t>Mastertitelformat bearbeiten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800599"/>
            <a:ext cx="6591300" cy="1066801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859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214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reframeOverlay-Cont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59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59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752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752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reframeOverlay-Cont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1 A Ghaoil, Leig Dhachaigh Gum Mhathair Mi (Love, Let Me Home to My Mother).mp3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Cap.png"/>
          <p:cNvPicPr>
            <a:picLocks noChangeAspect="1"/>
          </p:cNvPicPr>
          <p:nvPr/>
        </p:nvPicPr>
        <p:blipFill>
          <a:blip r:embed="rId3"/>
          <a:srcRect b="-135871"/>
          <a:stretch>
            <a:fillRect/>
          </a:stretch>
        </p:blipFill>
        <p:spPr>
          <a:xfrm>
            <a:off x="182880" y="1179575"/>
            <a:ext cx="4228522" cy="5274037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369794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341" y="1600200"/>
            <a:ext cx="4101353" cy="4652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3697941" cy="341583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None/>
            </a:pPr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audio" Target="../media/audio1.bin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audio" Target="../media/audio1.bin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925" y="2770188"/>
            <a:ext cx="8308975" cy="347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0105" y="6454588"/>
            <a:ext cx="23980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11.03.18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976" y="6454588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1219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86BB73A-582F-4420-9A14-CB10A2B2E5E8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HomeButton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2450" y="526116"/>
            <a:ext cx="457200" cy="352425"/>
          </a:xfrm>
          <a:prstGeom prst="rect">
            <a:avLst/>
          </a:prstGeom>
        </p:spPr>
      </p:pic>
      <p:pic>
        <p:nvPicPr>
          <p:cNvPr id="10" name="Picture 9" descr="DirectionalButtons-Full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26188" y="526116"/>
            <a:ext cx="752475" cy="352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18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21" name="01 A Ghaoil, Leig Dhachaigh Gum Mhathair Mi (Love, Let Me Home to My Mother).mp3"/>
          </p:stSnd>
        </p:sndAc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1.bin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12" Type="http://schemas.openxmlformats.org/officeDocument/2006/relationships/audio" Target="../media/audio1.bin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audio" Target="../media/audio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6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audio" Target="../media/audio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audio" Target="../media/audio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hyperlink" Target="https://www.youtube.com/watch?v=6rSTY3uLf9A" TargetMode="External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audio" Target="../media/audio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audio" Target="../media/audio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microsoft.com/office/2007/relationships/hdphoto" Target="../media/hdphoto1.wdp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bin-vega.de" TargetMode="External"/><Relationship Id="rId4" Type="http://schemas.openxmlformats.org/officeDocument/2006/relationships/image" Target="../media/image66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audio" Target="../media/audio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audio" Target="../media/audio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BsWjl2bWqQ" TargetMode="External"/><Relationship Id="rId4" Type="http://schemas.openxmlformats.org/officeDocument/2006/relationships/hyperlink" Target="https://www.youtube.com/watch?v=nTt1T675sU0&amp;list=PLcXgVSYWoj2KTeOgJb490tT_BiM5EYxd0" TargetMode="External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DkffD-gUaQ" TargetMode="External"/><Relationship Id="rId4" Type="http://schemas.openxmlformats.org/officeDocument/2006/relationships/hyperlink" Target="https://www.youtube.com/watch?v=J3V9Sq4agRA" TargetMode="External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7513" y="1260111"/>
            <a:ext cx="8307387" cy="777724"/>
          </a:xfrm>
        </p:spPr>
        <p:txBody>
          <a:bodyPr/>
          <a:lstStyle/>
          <a:p>
            <a:r>
              <a:rPr lang="de-DE" dirty="0" smtClean="0">
                <a:latin typeface="Engravers MT"/>
                <a:cs typeface="Engravers MT"/>
              </a:rPr>
              <a:t>Die Albin Vega 27</a:t>
            </a:r>
            <a:endParaRPr lang="de-DE" dirty="0">
              <a:latin typeface="Engravers MT"/>
              <a:cs typeface="Engravers M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425037" y="2037835"/>
            <a:ext cx="4455596" cy="4265687"/>
          </a:xfrm>
        </p:spPr>
        <p:txBody>
          <a:bodyPr>
            <a:normAutofit/>
          </a:bodyPr>
          <a:lstStyle/>
          <a:p>
            <a:endParaRPr lang="de-DE" sz="2400" b="1" dirty="0"/>
          </a:p>
          <a:p>
            <a:r>
              <a:rPr lang="de-DE" sz="2400" b="1" dirty="0" smtClean="0"/>
              <a:t>  Daten, Stärken und Schwächen eines Segelboot-</a:t>
            </a:r>
            <a:r>
              <a:rPr lang="de-DE" sz="2400" b="1" dirty="0" err="1" smtClean="0"/>
              <a:t>Kassikers</a:t>
            </a:r>
            <a:r>
              <a:rPr lang="de-DE" sz="2400" b="1" dirty="0" smtClean="0"/>
              <a:t>                                           </a:t>
            </a:r>
          </a:p>
          <a:p>
            <a:endParaRPr lang="de-DE" sz="2400" b="1" dirty="0" smtClean="0"/>
          </a:p>
          <a:p>
            <a:r>
              <a:rPr lang="de-DE" sz="2200" dirty="0" smtClean="0"/>
              <a:t>Eine Quintessenz </a:t>
            </a:r>
          </a:p>
          <a:p>
            <a:r>
              <a:rPr lang="de-DE" sz="2200" dirty="0" smtClean="0"/>
              <a:t>aus  Test- und </a:t>
            </a:r>
            <a:r>
              <a:rPr lang="de-DE" sz="2200" dirty="0" err="1" smtClean="0"/>
              <a:t>Törnberichten</a:t>
            </a:r>
            <a:r>
              <a:rPr lang="de-DE" sz="2200" dirty="0" smtClean="0"/>
              <a:t>, Expertenmeinungen                                       und vielen Jahren eigener Erfahrung</a:t>
            </a:r>
          </a:p>
          <a:p>
            <a:endParaRPr lang="de-DE" sz="2600" dirty="0"/>
          </a:p>
          <a:p>
            <a:r>
              <a:rPr lang="de-DE" sz="1700" dirty="0" smtClean="0"/>
              <a:t>zusammengestellt von Wolfgang Speckardt</a:t>
            </a:r>
          </a:p>
          <a:p>
            <a:endParaRPr lang="de-DE" sz="1700" dirty="0"/>
          </a:p>
        </p:txBody>
      </p:sp>
      <p:pic>
        <p:nvPicPr>
          <p:cNvPr id="4" name="Bild 3" descr="am Wind Albin Veg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104">
            <a:off x="300634" y="2340823"/>
            <a:ext cx="4082478" cy="3417283"/>
          </a:xfrm>
          <a:prstGeom prst="rect">
            <a:avLst/>
          </a:prstGeom>
        </p:spPr>
      </p:pic>
      <p:pic>
        <p:nvPicPr>
          <p:cNvPr id="5" name="04 - Smeorach Chlann Domhnaill (The Mavis of Clan Donald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6287" y="285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 loop="1">
            <p:snd r:embed="rId4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 loop="1">
            <p:snd r:embed="rId12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240421"/>
            <a:ext cx="8308975" cy="1299488"/>
          </a:xfrm>
        </p:spPr>
        <p:txBody>
          <a:bodyPr/>
          <a:lstStyle/>
          <a:p>
            <a:r>
              <a:rPr lang="de-DE" dirty="0" smtClean="0"/>
              <a:t>Die Idee. </a:t>
            </a:r>
            <a:br>
              <a:rPr lang="de-DE" dirty="0" smtClean="0"/>
            </a:br>
            <a:r>
              <a:rPr lang="de-DE" dirty="0" smtClean="0"/>
              <a:t>So sollte sie werden ...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5" y="2707267"/>
            <a:ext cx="8622658" cy="1565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u="sng" dirty="0" smtClean="0"/>
              <a:t>Sicher:</a:t>
            </a:r>
            <a:r>
              <a:rPr lang="de-DE" dirty="0" smtClean="0"/>
              <a:t>                        	                                             </a:t>
            </a:r>
            <a:r>
              <a:rPr lang="de-DE" b="1" u="sng" dirty="0" smtClean="0"/>
              <a:t>Praktisch</a:t>
            </a:r>
            <a:r>
              <a:rPr lang="de-DE" b="1" u="sng" dirty="0"/>
              <a:t>:</a:t>
            </a:r>
            <a:r>
              <a:rPr lang="de-DE" b="1" dirty="0"/>
              <a:t> </a:t>
            </a:r>
            <a:r>
              <a:rPr lang="de-DE" dirty="0"/>
              <a:t>		 </a:t>
            </a:r>
            <a:r>
              <a:rPr lang="de-DE" dirty="0" smtClean="0"/>
              <a:t>          </a:t>
            </a:r>
          </a:p>
          <a:p>
            <a:pPr marL="0" indent="0">
              <a:buNone/>
            </a:pPr>
            <a:r>
              <a:rPr lang="de-DE" sz="1600" dirty="0" smtClean="0"/>
              <a:t>für alle Seegebiete dieser Welt geeignet,                                                                                                    </a:t>
            </a:r>
            <a:r>
              <a:rPr lang="de-DE" sz="1600" dirty="0" err="1" smtClean="0"/>
              <a:t>stäbig</a:t>
            </a:r>
            <a:r>
              <a:rPr lang="de-DE" sz="1600" dirty="0" smtClean="0"/>
              <a:t>, </a:t>
            </a:r>
            <a:r>
              <a:rPr lang="de-DE" sz="1600" dirty="0"/>
              <a:t>geringer Tiefgang</a:t>
            </a:r>
            <a:r>
              <a:rPr lang="de-DE" sz="1600" dirty="0" smtClean="0"/>
              <a:t>.                                                                    Gerade noch mit PKW </a:t>
            </a:r>
            <a:r>
              <a:rPr lang="de-DE" sz="1600" dirty="0" err="1" smtClean="0"/>
              <a:t>trailerbar</a:t>
            </a:r>
            <a:endParaRPr lang="de-DE" sz="1600" dirty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4" name="Bild 3" descr="Trailern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929">
            <a:off x="5534710" y="4086889"/>
            <a:ext cx="3028267" cy="2379247"/>
          </a:xfrm>
          <a:prstGeom prst="rect">
            <a:avLst/>
          </a:prstGeom>
        </p:spPr>
      </p:pic>
      <p:pic>
        <p:nvPicPr>
          <p:cNvPr id="5" name="Bild 4" descr="Gletscher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88" y="4195084"/>
            <a:ext cx="4388675" cy="24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außerdem ...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u="sng" dirty="0"/>
              <a:t>Geräumig:</a:t>
            </a:r>
            <a:r>
              <a:rPr lang="de-DE" b="1" dirty="0"/>
              <a:t> </a:t>
            </a:r>
            <a:r>
              <a:rPr lang="de-DE" dirty="0"/>
              <a:t>		                                                                                                Nahezu-Stehhöhe im Salon + gute Sitzhöhe im Vorschiff + viel Stauraum </a:t>
            </a:r>
            <a:r>
              <a:rPr lang="de-DE" dirty="0" smtClean="0"/>
              <a:t>      + große, sehr </a:t>
            </a:r>
            <a:r>
              <a:rPr lang="de-DE" dirty="0" smtClean="0"/>
              <a:t>sichere </a:t>
            </a:r>
            <a:r>
              <a:rPr lang="de-DE" dirty="0"/>
              <a:t>Plicht</a:t>
            </a:r>
          </a:p>
          <a:p>
            <a:endParaRPr lang="de-DE" dirty="0"/>
          </a:p>
        </p:txBody>
      </p:sp>
      <p:pic>
        <p:nvPicPr>
          <p:cNvPr id="4" name="Bild 3" descr="Salon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651">
            <a:off x="5079861" y="3787633"/>
            <a:ext cx="2876969" cy="2493943"/>
          </a:xfrm>
          <a:prstGeom prst="rect">
            <a:avLst/>
          </a:prstGeom>
        </p:spPr>
      </p:pic>
      <p:pic>
        <p:nvPicPr>
          <p:cNvPr id="5" name="Bild 4" descr="Plicht 3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7" y="3784599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 großes, geschütztes Cockpit</a:t>
            </a:r>
            <a:endParaRPr lang="de-DE" dirty="0"/>
          </a:p>
        </p:txBody>
      </p:sp>
      <p:pic>
        <p:nvPicPr>
          <p:cNvPr id="7" name="Inhaltsplatzhalter 6" descr="Übersicht Albin Veg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7" b="29897"/>
          <a:stretch>
            <a:fillRect/>
          </a:stretch>
        </p:blipFill>
        <p:spPr>
          <a:xfrm rot="20946656">
            <a:off x="1343687" y="3453001"/>
            <a:ext cx="3908536" cy="2261588"/>
          </a:xfrm>
        </p:spPr>
      </p:pic>
      <p:sp>
        <p:nvSpPr>
          <p:cNvPr id="4" name="Textfeld 3"/>
          <p:cNvSpPr txBox="1"/>
          <p:nvPr/>
        </p:nvSpPr>
        <p:spPr>
          <a:xfrm>
            <a:off x="5566021" y="3343430"/>
            <a:ext cx="274828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Rundum gesichert durch einen hohen Süllrand sitzen vier Segler stets bequem und sicher.</a:t>
            </a:r>
          </a:p>
          <a:p>
            <a:r>
              <a:rPr lang="de-DE" dirty="0" smtClean="0"/>
              <a:t>                                             Der Großschot-</a:t>
            </a:r>
            <a:r>
              <a:rPr lang="de-DE" dirty="0" err="1" smtClean="0"/>
              <a:t>Traveler</a:t>
            </a:r>
            <a:r>
              <a:rPr lang="de-DE" dirty="0" smtClean="0"/>
              <a:t>    ist hinter der Pinne angeordnet. So stört die Großschot nicht und ist immer gut erreichbar.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00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und dann noch: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u="sng" dirty="0"/>
              <a:t>Problemlos</a:t>
            </a:r>
            <a:r>
              <a:rPr lang="de-DE" b="1" dirty="0"/>
              <a:t>:</a:t>
            </a:r>
            <a:r>
              <a:rPr lang="de-DE" dirty="0"/>
              <a:t>                                                                                                                                        unkompliziert, einfaches </a:t>
            </a:r>
            <a:r>
              <a:rPr lang="de-DE" dirty="0" err="1"/>
              <a:t>Slup</a:t>
            </a:r>
            <a:r>
              <a:rPr lang="de-DE" dirty="0"/>
              <a:t>-Rigg topgetakelt, </a:t>
            </a:r>
            <a:r>
              <a:rPr lang="de-DE" dirty="0" smtClean="0"/>
              <a:t>                                                für </a:t>
            </a:r>
            <a:r>
              <a:rPr lang="de-DE" dirty="0"/>
              <a:t>Einhandsegler bestens geeignet</a:t>
            </a:r>
          </a:p>
          <a:p>
            <a:r>
              <a:rPr lang="de-DE" b="1" u="sng" dirty="0"/>
              <a:t>Qualitativ hochwertig:</a:t>
            </a:r>
            <a:r>
              <a:rPr lang="de-DE" dirty="0"/>
              <a:t>                                                                                            außergewöhnliche Robustheit und Langlebigkeit</a:t>
            </a:r>
          </a:p>
          <a:p>
            <a:r>
              <a:rPr lang="de-DE" b="1" u="sng" dirty="0"/>
              <a:t>Preiswert:</a:t>
            </a:r>
            <a:r>
              <a:rPr lang="de-DE" dirty="0"/>
              <a:t>                                                                                                                                   </a:t>
            </a:r>
            <a:r>
              <a:rPr lang="de-DE" dirty="0" err="1"/>
              <a:t>reduced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max</a:t>
            </a:r>
            <a:endParaRPr lang="de-DE" dirty="0"/>
          </a:p>
          <a:p>
            <a:endParaRPr lang="de-DE" dirty="0"/>
          </a:p>
        </p:txBody>
      </p:sp>
      <p:pic>
        <p:nvPicPr>
          <p:cNvPr id="4" name="Bild 3" descr="Gesamtplan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78" y="2756646"/>
            <a:ext cx="2761826" cy="370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265805"/>
            <a:ext cx="8308975" cy="324871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Inhaltsplatzhalter 3" descr="vega_drawing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1" b="34591"/>
          <a:stretch/>
        </p:blipFill>
        <p:spPr>
          <a:xfrm>
            <a:off x="187861" y="-344913"/>
            <a:ext cx="8781382" cy="6438900"/>
          </a:xfrm>
        </p:spPr>
      </p:pic>
    </p:spTree>
    <p:extLst>
      <p:ext uri="{BB962C8B-B14F-4D97-AF65-F5344CB8AC3E}">
        <p14:creationId xmlns:p14="http://schemas.microsoft.com/office/powerpoint/2010/main" val="2247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216581"/>
            <a:ext cx="8308975" cy="45719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8" name="Inhaltsplatzhalter 7" descr="vega_drawing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87" b="620"/>
          <a:stretch/>
        </p:blipFill>
        <p:spPr>
          <a:xfrm>
            <a:off x="199324" y="511921"/>
            <a:ext cx="8819146" cy="5316088"/>
          </a:xfrm>
        </p:spPr>
      </p:pic>
    </p:spTree>
    <p:extLst>
      <p:ext uri="{BB962C8B-B14F-4D97-AF65-F5344CB8AC3E}">
        <p14:creationId xmlns:p14="http://schemas.microsoft.com/office/powerpoint/2010/main" val="39954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191199"/>
            <a:ext cx="8308975" cy="620210"/>
          </a:xfrm>
        </p:spPr>
        <p:txBody>
          <a:bodyPr/>
          <a:lstStyle/>
          <a:p>
            <a:r>
              <a:rPr lang="de-DE" dirty="0" smtClean="0"/>
              <a:t>Die Albin Vega in 3D</a:t>
            </a:r>
            <a:endParaRPr lang="de-DE" dirty="0"/>
          </a:p>
        </p:txBody>
      </p:sp>
      <p:pic>
        <p:nvPicPr>
          <p:cNvPr id="4" name="Inhaltsplatzhalter 3" descr="Albin Vega 3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9" b="14529"/>
          <a:stretch>
            <a:fillRect/>
          </a:stretch>
        </p:blipFill>
        <p:spPr>
          <a:xfrm>
            <a:off x="167374" y="2047678"/>
            <a:ext cx="8851096" cy="3888620"/>
          </a:xfrm>
        </p:spPr>
      </p:pic>
    </p:spTree>
    <p:extLst>
      <p:ext uri="{BB962C8B-B14F-4D97-AF65-F5344CB8AC3E}">
        <p14:creationId xmlns:p14="http://schemas.microsoft.com/office/powerpoint/2010/main" val="147165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Bild 5" descr="ALBIN-VEGA-1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2" y="-101106"/>
            <a:ext cx="8732431" cy="654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560362"/>
          </a:xfrm>
        </p:spPr>
        <p:txBody>
          <a:bodyPr/>
          <a:lstStyle/>
          <a:p>
            <a:r>
              <a:rPr lang="de-DE" dirty="0" smtClean="0"/>
              <a:t>Die Daten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5" y="2668791"/>
            <a:ext cx="8308975" cy="3579608"/>
          </a:xfrm>
        </p:spPr>
        <p:txBody>
          <a:bodyPr>
            <a:normAutofit/>
          </a:bodyPr>
          <a:lstStyle/>
          <a:p>
            <a:r>
              <a:rPr lang="de-DE" sz="1400" dirty="0" smtClean="0"/>
              <a:t>Länge über Alles: 	      8,25 Meter (27 Fuß) (ohne Anbauteile wie </a:t>
            </a:r>
            <a:r>
              <a:rPr lang="de-DE" sz="1400" dirty="0" err="1" smtClean="0"/>
              <a:t>Bugkorb</a:t>
            </a:r>
            <a:r>
              <a:rPr lang="de-DE" sz="1400" dirty="0" smtClean="0"/>
              <a:t>, </a:t>
            </a:r>
            <a:r>
              <a:rPr lang="de-DE" sz="1400" dirty="0" err="1" smtClean="0"/>
              <a:t>Heckreling</a:t>
            </a:r>
            <a:r>
              <a:rPr lang="de-DE" sz="1400" dirty="0" smtClean="0"/>
              <a:t>, Badeplattform) </a:t>
            </a:r>
          </a:p>
          <a:p>
            <a:r>
              <a:rPr lang="de-DE" sz="1400" dirty="0" smtClean="0"/>
              <a:t>Größte Breite:	      2,46 Meter (damit straßentauglich, zugelassen sind max. 2,50 Meter Breite)</a:t>
            </a:r>
          </a:p>
          <a:p>
            <a:r>
              <a:rPr lang="de-DE" sz="1400" dirty="0" smtClean="0"/>
              <a:t>Tiefgang:		      1,17 Meter (stabiler </a:t>
            </a:r>
            <a:r>
              <a:rPr lang="de-DE" sz="1400" dirty="0" err="1" smtClean="0"/>
              <a:t>Langkiel</a:t>
            </a:r>
            <a:r>
              <a:rPr lang="de-DE" sz="1400" dirty="0" smtClean="0"/>
              <a:t> mit angehängtem Ruderblatt, 100% </a:t>
            </a:r>
            <a:r>
              <a:rPr lang="de-DE" sz="1400" dirty="0" err="1" smtClean="0"/>
              <a:t>Skeg</a:t>
            </a:r>
            <a:r>
              <a:rPr lang="de-DE" sz="1400" dirty="0" smtClean="0"/>
              <a:t>)</a:t>
            </a:r>
          </a:p>
          <a:p>
            <a:r>
              <a:rPr lang="de-DE" sz="1400" dirty="0" smtClean="0"/>
              <a:t>Kielballast:	      915 Kg (40 % der Verdrängung)</a:t>
            </a:r>
          </a:p>
          <a:p>
            <a:r>
              <a:rPr lang="de-DE" sz="1400" dirty="0" smtClean="0"/>
              <a:t>Verdrängung:	      2,3 Tonnen (= </a:t>
            </a:r>
            <a:r>
              <a:rPr lang="de-DE" sz="1400" dirty="0" err="1" smtClean="0"/>
              <a:t>Displacement</a:t>
            </a:r>
            <a:r>
              <a:rPr lang="de-DE" sz="1400" dirty="0" smtClean="0"/>
              <a:t> = Konstruktionsgewicht des segelfertigen Bootes)</a:t>
            </a:r>
          </a:p>
          <a:p>
            <a:r>
              <a:rPr lang="de-DE" sz="1400" dirty="0" smtClean="0"/>
              <a:t>Transportgewicht: 	 </a:t>
            </a:r>
            <a:r>
              <a:rPr lang="de-DE" sz="1400" dirty="0"/>
              <a:t> </a:t>
            </a:r>
            <a:r>
              <a:rPr lang="de-DE" sz="1400" dirty="0" smtClean="0"/>
              <a:t>    2,6 Tonnen (incl. Rigg, Ausrüstung und Kraftstoff, selbst am Kran gewogen)</a:t>
            </a:r>
          </a:p>
          <a:p>
            <a:r>
              <a:rPr lang="de-DE" sz="1400" dirty="0" smtClean="0"/>
              <a:t>Wasserlinienlänge:	      7,20 Meter</a:t>
            </a:r>
          </a:p>
          <a:p>
            <a:r>
              <a:rPr lang="de-DE" sz="1400" dirty="0" smtClean="0"/>
              <a:t>Rumpfgeschwindigkeit:    6,5 Knoten  (</a:t>
            </a:r>
            <a:r>
              <a:rPr lang="de-DE" sz="1400" dirty="0" err="1" smtClean="0"/>
              <a:t>Vmax</a:t>
            </a:r>
            <a:r>
              <a:rPr lang="de-DE" sz="1400" dirty="0" smtClean="0"/>
              <a:t> = 2,43 x Wurzel aus Wasserlinienlänge)</a:t>
            </a:r>
          </a:p>
        </p:txBody>
      </p:sp>
    </p:spTree>
    <p:extLst>
      <p:ext uri="{BB962C8B-B14F-4D97-AF65-F5344CB8AC3E}">
        <p14:creationId xmlns:p14="http://schemas.microsoft.com/office/powerpoint/2010/main" val="72947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Übersicht 2 Albin Veg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51" r="-24251"/>
          <a:stretch>
            <a:fillRect/>
          </a:stretch>
        </p:blipFill>
        <p:spPr>
          <a:xfrm>
            <a:off x="-834451" y="1020789"/>
            <a:ext cx="7032412" cy="3547109"/>
          </a:xfrm>
        </p:spPr>
      </p:pic>
      <p:pic>
        <p:nvPicPr>
          <p:cNvPr id="6" name="Bild 5" descr="Vorschiff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98" y="2368676"/>
            <a:ext cx="3010242" cy="401882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22961" y="5138885"/>
            <a:ext cx="2404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klassische Linien</a:t>
            </a:r>
          </a:p>
          <a:p>
            <a:r>
              <a:rPr lang="de-DE" dirty="0"/>
              <a:t>i</a:t>
            </a:r>
            <a:r>
              <a:rPr lang="de-DE" dirty="0" smtClean="0"/>
              <a:t>m Stil der 1960er Jahre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77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689360"/>
          </a:xfrm>
        </p:spPr>
        <p:txBody>
          <a:bodyPr/>
          <a:lstStyle/>
          <a:p>
            <a:r>
              <a:rPr lang="de-DE" dirty="0" smtClean="0"/>
              <a:t>Die Albin Vega in Action ...</a:t>
            </a:r>
            <a:endParaRPr lang="de-DE" dirty="0"/>
          </a:p>
        </p:txBody>
      </p:sp>
      <p:pic>
        <p:nvPicPr>
          <p:cNvPr id="4" name="Inhaltsplatzhalter 3" descr="Halbwind Albin Veg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8" b="18418"/>
          <a:stretch>
            <a:fillRect/>
          </a:stretch>
        </p:blipFill>
        <p:spPr>
          <a:xfrm rot="21021956">
            <a:off x="651936" y="3236550"/>
            <a:ext cx="3581048" cy="1762184"/>
          </a:xfrm>
        </p:spPr>
      </p:pic>
      <p:pic>
        <p:nvPicPr>
          <p:cNvPr id="7" name="Bild 6" descr="Spi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57" y="2798003"/>
            <a:ext cx="3336463" cy="329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5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6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610365"/>
            <a:ext cx="8308975" cy="1319177"/>
          </a:xfrm>
        </p:spPr>
        <p:txBody>
          <a:bodyPr/>
          <a:lstStyle/>
          <a:p>
            <a:r>
              <a:rPr lang="de-DE" dirty="0" smtClean="0"/>
              <a:t>Das Rigg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8" y="157514"/>
            <a:ext cx="4977432" cy="6300548"/>
          </a:xfrm>
        </p:spPr>
      </p:pic>
      <p:pic>
        <p:nvPicPr>
          <p:cNvPr id="3" name="Bild 2" descr="Reacher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3" y="2952961"/>
            <a:ext cx="27940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606181"/>
            <a:ext cx="8308975" cy="4571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5" y="1517937"/>
            <a:ext cx="8308975" cy="47304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de-DE" sz="1900" b="1" dirty="0" smtClean="0"/>
              <a:t>Segelflächen</a:t>
            </a:r>
            <a:r>
              <a:rPr lang="de-DE" sz="1900" dirty="0" smtClean="0"/>
              <a:t>     Gesamt </a:t>
            </a:r>
            <a:r>
              <a:rPr lang="de-DE" sz="1900" dirty="0"/>
              <a:t>/ Groß / Genua1 / Genua2 / Fock1 / Fock2 / Fock3 / </a:t>
            </a:r>
            <a:r>
              <a:rPr lang="de-DE" sz="1900" dirty="0" err="1"/>
              <a:t>Drifter</a:t>
            </a:r>
            <a:r>
              <a:rPr lang="de-DE" sz="1900" dirty="0"/>
              <a:t> / </a:t>
            </a:r>
            <a:r>
              <a:rPr lang="de-DE" sz="1900" dirty="0" err="1" smtClean="0"/>
              <a:t>Spinacker</a:t>
            </a:r>
            <a:r>
              <a:rPr lang="de-DE" sz="1900" dirty="0" smtClean="0"/>
              <a:t>                                     </a:t>
            </a:r>
            <a:r>
              <a:rPr lang="de-DE" sz="1900" b="1" dirty="0" smtClean="0"/>
              <a:t>Qm</a:t>
            </a:r>
            <a:r>
              <a:rPr lang="de-DE" sz="1900" dirty="0" smtClean="0"/>
              <a:t>            31,7 a.W.  /  14,8 </a:t>
            </a:r>
            <a:r>
              <a:rPr lang="de-DE" sz="1900" dirty="0"/>
              <a:t>/ </a:t>
            </a:r>
            <a:r>
              <a:rPr lang="de-DE" sz="1900" dirty="0" smtClean="0"/>
              <a:t>   22,6   /    19,7    </a:t>
            </a:r>
            <a:r>
              <a:rPr lang="de-DE" sz="1900" dirty="0"/>
              <a:t>/ </a:t>
            </a:r>
            <a:r>
              <a:rPr lang="de-DE" sz="1900" dirty="0" smtClean="0"/>
              <a:t>  13,5  </a:t>
            </a:r>
            <a:r>
              <a:rPr lang="de-DE" sz="1900" dirty="0"/>
              <a:t>/ </a:t>
            </a:r>
            <a:r>
              <a:rPr lang="de-DE" sz="1900" dirty="0" smtClean="0"/>
              <a:t>   8,9   /    5,4   </a:t>
            </a:r>
            <a:r>
              <a:rPr lang="de-DE" sz="1900" dirty="0"/>
              <a:t>/ </a:t>
            </a:r>
            <a:r>
              <a:rPr lang="de-DE" sz="1900" dirty="0" smtClean="0"/>
              <a:t>   23,0  </a:t>
            </a:r>
            <a:r>
              <a:rPr lang="de-DE" sz="1900" dirty="0"/>
              <a:t>/ </a:t>
            </a:r>
            <a:r>
              <a:rPr lang="de-DE" sz="1900" dirty="0" smtClean="0"/>
              <a:t>      47,0</a:t>
            </a:r>
          </a:p>
          <a:p>
            <a:pPr algn="ctr"/>
            <a:endParaRPr lang="de-DE" dirty="0" smtClean="0"/>
          </a:p>
          <a:p>
            <a:r>
              <a:rPr lang="de-DE" dirty="0" smtClean="0"/>
              <a:t>Mastlänge:          		9,34 Meter über </a:t>
            </a:r>
            <a:r>
              <a:rPr lang="de-DE" dirty="0" err="1" smtClean="0"/>
              <a:t>Mastfuß</a:t>
            </a:r>
            <a:r>
              <a:rPr lang="de-DE" dirty="0" smtClean="0"/>
              <a:t>    </a:t>
            </a:r>
          </a:p>
          <a:p>
            <a:r>
              <a:rPr lang="de-DE" dirty="0" smtClean="0"/>
              <a:t>Durchfahrtshöhe:   	10,30 Meter</a:t>
            </a:r>
            <a:r>
              <a:rPr lang="de-DE" dirty="0"/>
              <a:t> </a:t>
            </a:r>
            <a:r>
              <a:rPr lang="de-DE" dirty="0" smtClean="0"/>
              <a:t>über der Wasserlinie</a:t>
            </a:r>
          </a:p>
          <a:p>
            <a:r>
              <a:rPr lang="de-DE" dirty="0" smtClean="0"/>
              <a:t>Stehhöhe </a:t>
            </a:r>
            <a:r>
              <a:rPr lang="de-DE" dirty="0"/>
              <a:t>in der Kabine	</a:t>
            </a:r>
            <a:r>
              <a:rPr lang="de-DE" dirty="0" smtClean="0"/>
              <a:t>1,70 </a:t>
            </a:r>
            <a:r>
              <a:rPr lang="de-DE" dirty="0"/>
              <a:t>Meter</a:t>
            </a:r>
          </a:p>
          <a:p>
            <a:r>
              <a:rPr lang="de-DE" dirty="0"/>
              <a:t>Sitzhöhe im Vorschiff	</a:t>
            </a:r>
            <a:r>
              <a:rPr lang="de-DE" dirty="0" smtClean="0"/>
              <a:t>1,40 Meter</a:t>
            </a:r>
          </a:p>
          <a:p>
            <a:r>
              <a:rPr lang="de-DE" dirty="0"/>
              <a:t>Frischwassertank		</a:t>
            </a:r>
            <a:r>
              <a:rPr lang="de-DE" dirty="0" smtClean="0"/>
              <a:t>65 Liter</a:t>
            </a:r>
          </a:p>
          <a:p>
            <a:r>
              <a:rPr lang="de-DE" dirty="0" smtClean="0"/>
              <a:t>Kraftstofftank		35 Liter</a:t>
            </a:r>
            <a:endParaRPr lang="de-DE" dirty="0"/>
          </a:p>
          <a:p>
            <a:r>
              <a:rPr lang="de-DE" dirty="0" smtClean="0"/>
              <a:t>Neupreis 1974		44.700,- DM frei Puttgarden incl. </a:t>
            </a:r>
            <a:r>
              <a:rPr lang="de-DE" dirty="0" err="1" smtClean="0"/>
              <a:t>Mwst.</a:t>
            </a:r>
            <a:r>
              <a:rPr lang="de-DE" dirty="0" smtClean="0"/>
              <a:t> und Zoll</a:t>
            </a:r>
          </a:p>
          <a:p>
            <a:r>
              <a:rPr lang="de-DE" dirty="0" smtClean="0"/>
              <a:t>Neupreis 1979		50.000,- DM frei Puttgarden incl. </a:t>
            </a:r>
            <a:r>
              <a:rPr lang="de-DE" dirty="0" err="1" smtClean="0"/>
              <a:t>Mwst.</a:t>
            </a:r>
            <a:r>
              <a:rPr lang="de-DE" dirty="0" smtClean="0"/>
              <a:t> und Zoll</a:t>
            </a:r>
          </a:p>
        </p:txBody>
      </p:sp>
    </p:spTree>
    <p:extLst>
      <p:ext uri="{BB962C8B-B14F-4D97-AF65-F5344CB8AC3E}">
        <p14:creationId xmlns:p14="http://schemas.microsoft.com/office/powerpoint/2010/main" val="137989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801096"/>
          </a:xfrm>
        </p:spPr>
        <p:txBody>
          <a:bodyPr/>
          <a:lstStyle/>
          <a:p>
            <a:r>
              <a:rPr lang="de-DE" dirty="0"/>
              <a:t>g</a:t>
            </a:r>
            <a:r>
              <a:rPr lang="de-DE" dirty="0" smtClean="0"/>
              <a:t>erüstet für alle Winde</a:t>
            </a:r>
            <a:endParaRPr lang="de-DE" dirty="0"/>
          </a:p>
        </p:txBody>
      </p:sp>
      <p:pic>
        <p:nvPicPr>
          <p:cNvPr id="5" name="Inhaltsplatzhalter 4" descr="WC Albin Veg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165" r="-157165"/>
          <a:stretch>
            <a:fillRect/>
          </a:stretch>
        </p:blipFill>
        <p:spPr>
          <a:xfrm>
            <a:off x="2956062" y="2756646"/>
            <a:ext cx="8308975" cy="3491753"/>
          </a:xfrm>
        </p:spPr>
      </p:pic>
      <p:pic>
        <p:nvPicPr>
          <p:cNvPr id="6" name="Bild 5" descr="Windpilot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4" y="2876376"/>
            <a:ext cx="4124582" cy="30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410946"/>
          </a:xfrm>
        </p:spPr>
        <p:txBody>
          <a:bodyPr/>
          <a:lstStyle/>
          <a:p>
            <a:r>
              <a:rPr lang="de-DE" dirty="0" smtClean="0"/>
              <a:t>Vorteile der Albin Vega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5" y="2619186"/>
            <a:ext cx="8308975" cy="3629214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außergewöhnliche Seetüchtigkeit und Stabilität für diese Bootsgröße</a:t>
            </a:r>
          </a:p>
          <a:p>
            <a:r>
              <a:rPr lang="de-DE" dirty="0"/>
              <a:t>Bis zu 2,5 cm </a:t>
            </a:r>
            <a:r>
              <a:rPr lang="de-DE" dirty="0" smtClean="0"/>
              <a:t>Laminatstärken </a:t>
            </a:r>
            <a:r>
              <a:rPr lang="de-DE" dirty="0"/>
              <a:t>an allen wichtigen Bauteilen. </a:t>
            </a:r>
            <a:r>
              <a:rPr lang="de-DE" dirty="0" smtClean="0"/>
              <a:t>                             Heute </a:t>
            </a:r>
            <a:r>
              <a:rPr lang="de-DE" dirty="0"/>
              <a:t>ist oft nur ein Bruchteil davon Standard.                                                                                                                            Die Albin Vega verdient daher das Prädikat „</a:t>
            </a:r>
            <a:r>
              <a:rPr lang="de-DE" dirty="0" err="1"/>
              <a:t>unkaputtbar</a:t>
            </a:r>
            <a:r>
              <a:rPr lang="de-DE" dirty="0"/>
              <a:t>“ und kennt keinerlei </a:t>
            </a:r>
            <a:r>
              <a:rPr lang="de-DE" dirty="0" err="1"/>
              <a:t>Osmoseprobleme</a:t>
            </a:r>
            <a:r>
              <a:rPr lang="de-DE" dirty="0"/>
              <a:t>.</a:t>
            </a:r>
          </a:p>
          <a:p>
            <a:r>
              <a:rPr lang="de-DE" dirty="0" smtClean="0"/>
              <a:t>hervorragender Geradeauslauf für lange Strecken</a:t>
            </a:r>
          </a:p>
          <a:p>
            <a:r>
              <a:rPr lang="de-DE" dirty="0" smtClean="0"/>
              <a:t>kompakte Bauart mit viel Lebens- und Stauraum für ein 27 Fuß-Schiff</a:t>
            </a:r>
          </a:p>
          <a:p>
            <a:r>
              <a:rPr lang="de-DE" dirty="0" smtClean="0"/>
              <a:t>Unverwüstlichkeit, Einfachheit in Konstruktion und Ausrüstung</a:t>
            </a:r>
          </a:p>
          <a:p>
            <a:r>
              <a:rPr lang="de-DE" dirty="0" err="1" smtClean="0"/>
              <a:t>Einhandtauglichkeit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06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630292"/>
          </a:xfrm>
        </p:spPr>
        <p:txBody>
          <a:bodyPr/>
          <a:lstStyle/>
          <a:p>
            <a:r>
              <a:rPr lang="de-DE" dirty="0" smtClean="0"/>
              <a:t>spektakuläre Törns mit der Albin Vega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5" y="2607220"/>
            <a:ext cx="8308975" cy="1710903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Bewährt auf </a:t>
            </a:r>
            <a:r>
              <a:rPr lang="de-DE" u="sng" dirty="0"/>
              <a:t>allen</a:t>
            </a:r>
            <a:r>
              <a:rPr lang="de-DE" dirty="0"/>
              <a:t> </a:t>
            </a:r>
            <a:r>
              <a:rPr lang="de-DE" dirty="0" smtClean="0"/>
              <a:t>Ozeanen </a:t>
            </a:r>
            <a:r>
              <a:rPr lang="de-DE" dirty="0"/>
              <a:t>dieser Welt.                                                                                                                          </a:t>
            </a:r>
            <a:r>
              <a:rPr lang="de-DE" dirty="0" smtClean="0"/>
              <a:t> </a:t>
            </a:r>
            <a:r>
              <a:rPr lang="de-DE" dirty="0"/>
              <a:t>Törns wie „</a:t>
            </a:r>
            <a:r>
              <a:rPr lang="de-DE" dirty="0" smtClean="0"/>
              <a:t>Norwegen - Südamerika - Antarktis“ </a:t>
            </a:r>
            <a:r>
              <a:rPr lang="de-DE" dirty="0" smtClean="0"/>
              <a:t>mit der serienmäßigen „</a:t>
            </a:r>
            <a:r>
              <a:rPr lang="de-DE" dirty="0" err="1" smtClean="0"/>
              <a:t>Berserk</a:t>
            </a:r>
            <a:r>
              <a:rPr lang="de-DE" dirty="0" smtClean="0"/>
              <a:t>“    </a:t>
            </a:r>
            <a:endParaRPr lang="de-DE" dirty="0" smtClean="0"/>
          </a:p>
          <a:p>
            <a:r>
              <a:rPr lang="de-DE" dirty="0" smtClean="0"/>
              <a:t>sowie </a:t>
            </a:r>
            <a:r>
              <a:rPr lang="de-DE" dirty="0"/>
              <a:t>„</a:t>
            </a:r>
            <a:r>
              <a:rPr lang="de-DE" dirty="0" err="1"/>
              <a:t>Einhand</a:t>
            </a:r>
            <a:r>
              <a:rPr lang="de-DE" dirty="0"/>
              <a:t> nonstop Rund Nord- und Südamerika“ (Matt </a:t>
            </a:r>
            <a:r>
              <a:rPr lang="de-DE" dirty="0" smtClean="0"/>
              <a:t>Rutherford </a:t>
            </a:r>
            <a:r>
              <a:rPr lang="de-DE" dirty="0"/>
              <a:t>2011/2012) . </a:t>
            </a:r>
            <a:endParaRPr lang="de-DE" dirty="0" smtClean="0"/>
          </a:p>
          <a:p>
            <a:r>
              <a:rPr lang="de-DE" b="1" dirty="0" smtClean="0"/>
              <a:t>Die </a:t>
            </a:r>
            <a:r>
              <a:rPr lang="de-DE" b="1" dirty="0"/>
              <a:t>Albin Vega </a:t>
            </a:r>
            <a:r>
              <a:rPr lang="de-DE" b="1" dirty="0" smtClean="0"/>
              <a:t>27 ist </a:t>
            </a:r>
            <a:r>
              <a:rPr lang="de-DE" b="1" dirty="0"/>
              <a:t>damit </a:t>
            </a:r>
            <a:r>
              <a:rPr lang="de-DE" b="1" u="sng" dirty="0"/>
              <a:t>das kleinste Schiff</a:t>
            </a:r>
            <a:r>
              <a:rPr lang="de-DE" b="1" dirty="0"/>
              <a:t>, das jemals die Nord-West-Passage von Grönland nach Alaska </a:t>
            </a:r>
            <a:r>
              <a:rPr lang="de-DE" b="1" dirty="0" smtClean="0"/>
              <a:t>meisterte !!!</a:t>
            </a:r>
            <a:endParaRPr lang="de-DE" sz="2200" b="1" dirty="0">
              <a:solidFill>
                <a:srgbClr val="000000"/>
              </a:solidFill>
            </a:endParaRPr>
          </a:p>
          <a:p>
            <a:endParaRPr lang="de-DE" b="1" dirty="0"/>
          </a:p>
        </p:txBody>
      </p:sp>
      <p:pic>
        <p:nvPicPr>
          <p:cNvPr id="4" name="Bild 3" descr="Mark Rutherford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07" y="4318123"/>
            <a:ext cx="3492500" cy="2324100"/>
          </a:xfrm>
          <a:prstGeom prst="rect">
            <a:avLst/>
          </a:prstGeom>
        </p:spPr>
      </p:pic>
      <p:pic>
        <p:nvPicPr>
          <p:cNvPr id="5" name="Bild 4" descr="Mark Rutherford 2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3" y="4318123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Einhand</a:t>
            </a:r>
            <a:r>
              <a:rPr lang="de-DE" dirty="0" smtClean="0"/>
              <a:t> rund um beide amerikanischen Kontinente ...</a:t>
            </a:r>
            <a:endParaRPr lang="de-DE" dirty="0"/>
          </a:p>
        </p:txBody>
      </p:sp>
      <p:pic>
        <p:nvPicPr>
          <p:cNvPr id="7" name="Inhaltsplatzhalter 6" descr="rund Amerikas Albin Veg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8" r="-152638"/>
          <a:stretch>
            <a:fillRect/>
          </a:stretch>
        </p:blipFill>
        <p:spPr>
          <a:xfrm>
            <a:off x="835025" y="2599765"/>
            <a:ext cx="8308975" cy="3833981"/>
          </a:xfrm>
        </p:spPr>
      </p:pic>
      <p:sp>
        <p:nvSpPr>
          <p:cNvPr id="8" name="Textfeld 7"/>
          <p:cNvSpPr txBox="1"/>
          <p:nvPr/>
        </p:nvSpPr>
        <p:spPr>
          <a:xfrm>
            <a:off x="415925" y="3012450"/>
            <a:ext cx="3720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... das ist länger  </a:t>
            </a:r>
          </a:p>
          <a:p>
            <a:r>
              <a:rPr lang="de-DE" dirty="0"/>
              <a:t> </a:t>
            </a:r>
            <a:r>
              <a:rPr lang="de-DE" dirty="0" smtClean="0"/>
              <a:t>   als einmal um die Welt!</a:t>
            </a:r>
          </a:p>
          <a:p>
            <a:r>
              <a:rPr lang="de-DE" dirty="0" smtClean="0"/>
              <a:t>... und bedeutend schwieriger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212505" y="3465303"/>
            <a:ext cx="265765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 smtClean="0"/>
          </a:p>
          <a:p>
            <a:endParaRPr lang="de-DE" b="1" dirty="0"/>
          </a:p>
          <a:p>
            <a:endParaRPr lang="de-DE" b="1" dirty="0" smtClean="0"/>
          </a:p>
          <a:p>
            <a:endParaRPr lang="de-DE" b="1" dirty="0"/>
          </a:p>
          <a:p>
            <a:r>
              <a:rPr lang="de-DE" b="1" dirty="0" smtClean="0"/>
              <a:t>Matt Rutherford </a:t>
            </a:r>
          </a:p>
          <a:p>
            <a:r>
              <a:rPr lang="de-DE" dirty="0" smtClean="0"/>
              <a:t>hat das mit seiner  </a:t>
            </a:r>
          </a:p>
          <a:p>
            <a:r>
              <a:rPr lang="de-DE" dirty="0" smtClean="0"/>
              <a:t>Albin Vega 27 </a:t>
            </a:r>
          </a:p>
          <a:p>
            <a:r>
              <a:rPr lang="de-DE" dirty="0" smtClean="0"/>
              <a:t>2011 tatsächlich geschafft.</a:t>
            </a:r>
          </a:p>
          <a:p>
            <a:endParaRPr lang="de-DE" dirty="0" smtClean="0"/>
          </a:p>
          <a:p>
            <a:r>
              <a:rPr lang="de-DE" b="1" dirty="0" smtClean="0"/>
              <a:t>   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11966" y="4814014"/>
            <a:ext cx="3010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</a:t>
            </a:r>
            <a:r>
              <a:rPr lang="de-DE" b="1" dirty="0" smtClean="0"/>
              <a:t>ehr als 27.000 Seemeilen</a:t>
            </a:r>
          </a:p>
          <a:p>
            <a:r>
              <a:rPr lang="de-DE" b="1" dirty="0"/>
              <a:t>i</a:t>
            </a:r>
            <a:r>
              <a:rPr lang="de-DE" b="1" dirty="0" smtClean="0"/>
              <a:t>n 314 Tagen</a:t>
            </a:r>
            <a:endParaRPr lang="de-DE" b="1" dirty="0"/>
          </a:p>
          <a:p>
            <a:r>
              <a:rPr lang="de-DE" b="1" dirty="0" err="1" smtClean="0"/>
              <a:t>Einhand</a:t>
            </a:r>
            <a:r>
              <a:rPr lang="de-DE" b="1" dirty="0" smtClean="0"/>
              <a:t> und Nonstop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6635861" y="3268410"/>
            <a:ext cx="1638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/>
              </a:rPr>
              <a:t>Link zum Video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682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775149"/>
          </a:xfrm>
        </p:spPr>
        <p:txBody>
          <a:bodyPr/>
          <a:lstStyle/>
          <a:p>
            <a:r>
              <a:rPr lang="de-DE" dirty="0" smtClean="0"/>
              <a:t>Ein weltweiter Erfolg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5" y="2624132"/>
            <a:ext cx="8308975" cy="3624267"/>
          </a:xfrm>
        </p:spPr>
        <p:txBody>
          <a:bodyPr>
            <a:normAutofit/>
          </a:bodyPr>
          <a:lstStyle/>
          <a:p>
            <a:r>
              <a:rPr lang="de-DE" dirty="0" smtClean="0"/>
              <a:t>Vor </a:t>
            </a:r>
            <a:r>
              <a:rPr lang="de-DE" dirty="0"/>
              <a:t>allem in Nordeuropa, USA, Kanada aber auch in </a:t>
            </a:r>
            <a:r>
              <a:rPr lang="de-DE" dirty="0" smtClean="0"/>
              <a:t>Asien und </a:t>
            </a:r>
            <a:r>
              <a:rPr lang="de-DE" dirty="0" err="1" smtClean="0"/>
              <a:t>Oceanien</a:t>
            </a:r>
            <a:r>
              <a:rPr lang="de-DE" dirty="0" smtClean="0"/>
              <a:t>. Albin Vegas findet man genau so in Alaska wie in Tahiti und sogar am Ammersee (derzeit mindestens sieben davon).                                                                             </a:t>
            </a:r>
          </a:p>
          <a:p>
            <a:r>
              <a:rPr lang="de-DE" dirty="0" smtClean="0"/>
              <a:t>Fast </a:t>
            </a:r>
            <a:r>
              <a:rPr lang="de-DE" dirty="0"/>
              <a:t>alle 3450 gebauten Albin Vegas </a:t>
            </a:r>
            <a:r>
              <a:rPr lang="de-DE" dirty="0" smtClean="0"/>
              <a:t>                                                           erfreuen sich noch bester Gesundheit.</a:t>
            </a:r>
          </a:p>
          <a:p>
            <a:r>
              <a:rPr lang="de-DE" dirty="0"/>
              <a:t>hohe Wertbeständigkeit                                                                                       (nach fast 50 </a:t>
            </a:r>
            <a:r>
              <a:rPr lang="de-DE" dirty="0" smtClean="0"/>
              <a:t>Jahren                                                                                           </a:t>
            </a:r>
            <a:r>
              <a:rPr lang="de-DE" dirty="0"/>
              <a:t>kosten gepflegte Albin Vegas      </a:t>
            </a:r>
            <a:r>
              <a:rPr lang="de-DE" dirty="0" smtClean="0"/>
              <a:t>                                                            </a:t>
            </a:r>
            <a:r>
              <a:rPr lang="de-DE" dirty="0"/>
              <a:t>noch immer </a:t>
            </a:r>
            <a:r>
              <a:rPr lang="de-DE" dirty="0" smtClean="0"/>
              <a:t>noch </a:t>
            </a:r>
            <a:r>
              <a:rPr lang="de-DE" dirty="0"/>
              <a:t>30% bis 50% des Neupreises)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Bild 3" descr="Thaiti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53" y="3690585"/>
            <a:ext cx="3390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5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Aber es gibt natürlich auch </a:t>
            </a:r>
            <a:br>
              <a:rPr lang="de-DE" dirty="0" smtClean="0"/>
            </a:br>
            <a:r>
              <a:rPr lang="de-DE" dirty="0" smtClean="0"/>
              <a:t>Nachteile der Albin Vega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Komplizierte und unzuverlässige Motor-Antriebs-Einheit mit </a:t>
            </a:r>
            <a:r>
              <a:rPr lang="de-DE" dirty="0" smtClean="0"/>
              <a:t>verstellbaren Propellerflügeln. In </a:t>
            </a:r>
            <a:r>
              <a:rPr lang="de-DE" u="sng" dirty="0" smtClean="0"/>
              <a:t>beide</a:t>
            </a:r>
            <a:r>
              <a:rPr lang="de-DE" dirty="0" smtClean="0"/>
              <a:t> Fahrtrichtungen dreht </a:t>
            </a:r>
            <a:r>
              <a:rPr lang="de-DE" dirty="0" smtClean="0"/>
              <a:t>deshalb die </a:t>
            </a:r>
            <a:r>
              <a:rPr lang="de-DE" dirty="0" smtClean="0"/>
              <a:t>Welle nach links.  </a:t>
            </a:r>
          </a:p>
          <a:p>
            <a:r>
              <a:rPr lang="de-DE" dirty="0" smtClean="0"/>
              <a:t>Daher funktioniert auch das schulmäßige Manöver „Drehen auf engstem Raum“ (mit Ruder hart steuerbord und Gashebel vor und zurück) nicht.      </a:t>
            </a:r>
          </a:p>
          <a:p>
            <a:r>
              <a:rPr lang="de-DE" dirty="0" smtClean="0"/>
              <a:t>Da die Schiffsschraube </a:t>
            </a:r>
            <a:r>
              <a:rPr lang="de-DE" dirty="0" smtClean="0"/>
              <a:t>auch </a:t>
            </a:r>
            <a:r>
              <a:rPr lang="de-DE" dirty="0" smtClean="0"/>
              <a:t>noch ungünstig </a:t>
            </a:r>
            <a:r>
              <a:rPr lang="de-DE" u="sng" dirty="0" smtClean="0"/>
              <a:t>hinter</a:t>
            </a:r>
            <a:r>
              <a:rPr lang="de-DE" dirty="0" smtClean="0"/>
              <a:t> dem Ruderblatt angeordnet ist, ergibt sich </a:t>
            </a:r>
            <a:r>
              <a:rPr lang="de-DE" dirty="0"/>
              <a:t>bei </a:t>
            </a:r>
            <a:r>
              <a:rPr lang="de-DE" dirty="0" smtClean="0"/>
              <a:t>Achterausfahrt ein </a:t>
            </a:r>
            <a:r>
              <a:rPr lang="de-DE" dirty="0" smtClean="0"/>
              <a:t>fast unbeherrschbarer Radeffekt </a:t>
            </a:r>
            <a:r>
              <a:rPr lang="de-DE" dirty="0" smtClean="0"/>
              <a:t>mit dem Heck nach Backbord, </a:t>
            </a:r>
            <a:r>
              <a:rPr lang="de-DE" dirty="0" smtClean="0"/>
              <a:t>der aber leider nicht durch einen Jeteffekt bei Vorausfahrt </a:t>
            </a:r>
            <a:r>
              <a:rPr lang="de-DE" dirty="0" smtClean="0"/>
              <a:t>mit dem Bug nach Steuerbord zum </a:t>
            </a:r>
            <a:r>
              <a:rPr lang="de-DE" dirty="0" smtClean="0"/>
              <a:t>Weiterdrehen unterstützt wird. 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7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601" y="1456765"/>
            <a:ext cx="8508299" cy="1516307"/>
          </a:xfrm>
        </p:spPr>
        <p:txBody>
          <a:bodyPr/>
          <a:lstStyle/>
          <a:p>
            <a:r>
              <a:rPr lang="de-DE" dirty="0" smtClean="0"/>
              <a:t>Wendigkeit </a:t>
            </a:r>
            <a:br>
              <a:rPr lang="de-DE" dirty="0" smtClean="0"/>
            </a:br>
            <a:r>
              <a:rPr lang="de-DE" dirty="0" smtClean="0"/>
              <a:t>und Sportlichkeit = ? ?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5" y="2807688"/>
            <a:ext cx="5537039" cy="362084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Auch unter Segeln eher träge Wendigkeit und eingeschränkte Sportlichkeit, daher ist die Albin Vega nur bedingt regattatauglich.</a:t>
            </a:r>
          </a:p>
          <a:p>
            <a:r>
              <a:rPr lang="de-DE" dirty="0"/>
              <a:t>Die </a:t>
            </a:r>
            <a:r>
              <a:rPr lang="de-DE" dirty="0" err="1"/>
              <a:t>Yardstickzahl</a:t>
            </a:r>
            <a:r>
              <a:rPr lang="de-DE" dirty="0"/>
              <a:t> für </a:t>
            </a:r>
            <a:r>
              <a:rPr lang="de-DE" dirty="0" smtClean="0"/>
              <a:t>Ausgleichsregatten = 114                                           </a:t>
            </a:r>
          </a:p>
          <a:p>
            <a:pPr marL="0" indent="0">
              <a:buNone/>
            </a:pPr>
            <a:r>
              <a:rPr lang="de-DE" sz="1600" dirty="0"/>
              <a:t> </a:t>
            </a:r>
            <a:r>
              <a:rPr lang="de-DE" sz="1600" dirty="0" smtClean="0"/>
              <a:t>   (</a:t>
            </a:r>
            <a:r>
              <a:rPr lang="de-DE" sz="1600" dirty="0"/>
              <a:t>Rennziegen liegen deutlich unter </a:t>
            </a:r>
            <a:r>
              <a:rPr lang="de-DE" sz="1600" dirty="0" smtClean="0"/>
              <a:t>100,  </a:t>
            </a:r>
            <a:r>
              <a:rPr lang="de-DE" sz="1600" dirty="0"/>
              <a:t>lahme Enten bei 130)</a:t>
            </a:r>
          </a:p>
          <a:p>
            <a:endParaRPr lang="de-DE" dirty="0"/>
          </a:p>
        </p:txBody>
      </p:sp>
      <p:pic>
        <p:nvPicPr>
          <p:cNvPr id="4" name="Bild 3" descr="Geschwindigkeitsgrafik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37" y="1456765"/>
            <a:ext cx="2118881" cy="370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Weitere, bekannte Probleme </a:t>
            </a:r>
            <a:br>
              <a:rPr lang="de-DE" dirty="0" smtClean="0"/>
            </a:br>
            <a:r>
              <a:rPr lang="de-DE" dirty="0" smtClean="0"/>
              <a:t>der Albin Vega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spröde, undichte Fensterdichtungen                                                            (besondere Pflege erforderlich)</a:t>
            </a:r>
          </a:p>
          <a:p>
            <a:r>
              <a:rPr lang="de-DE" dirty="0" smtClean="0"/>
              <a:t>undichte Seeventile                                                                                                      (alte Schiebeventile austauschen gegen Kugelventile)</a:t>
            </a:r>
          </a:p>
          <a:p>
            <a:r>
              <a:rPr lang="de-DE" dirty="0" smtClean="0"/>
              <a:t>ablösende Innenverkleidungen                                                                       (entfernen und neue Verkleidungen einbauen)</a:t>
            </a:r>
          </a:p>
          <a:p>
            <a:r>
              <a:rPr lang="de-DE" dirty="0" smtClean="0"/>
              <a:t>Die Rumpf-Deck-Verbindung kann mit den Jahren aushärten und schrumpfen, was zu Undichtigkeiten führen kann</a:t>
            </a:r>
          </a:p>
          <a:p>
            <a:r>
              <a:rPr lang="de-DE" b="1" i="1" dirty="0" err="1" smtClean="0"/>
              <a:t>Thats</a:t>
            </a:r>
            <a:r>
              <a:rPr lang="de-DE" b="1" i="1" dirty="0" smtClean="0"/>
              <a:t> ist? ... So </a:t>
            </a:r>
            <a:r>
              <a:rPr lang="de-DE" b="1" i="1" dirty="0" err="1" smtClean="0"/>
              <a:t>what</a:t>
            </a:r>
            <a:r>
              <a:rPr lang="de-DE" b="1" i="1" dirty="0" smtClean="0"/>
              <a:t>?</a:t>
            </a:r>
            <a:endParaRPr lang="de-DE" b="1" i="1" dirty="0"/>
          </a:p>
        </p:txBody>
      </p:sp>
    </p:spTree>
    <p:extLst>
      <p:ext uri="{BB962C8B-B14F-4D97-AF65-F5344CB8AC3E}">
        <p14:creationId xmlns:p14="http://schemas.microsoft.com/office/powerpoint/2010/main" val="151579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und in „</a:t>
            </a:r>
            <a:r>
              <a:rPr lang="de-DE" dirty="0" err="1" smtClean="0"/>
              <a:t>Relax“ion</a:t>
            </a:r>
            <a:endParaRPr lang="de-DE" dirty="0"/>
          </a:p>
        </p:txBody>
      </p:sp>
      <p:pic>
        <p:nvPicPr>
          <p:cNvPr id="6" name="Bild 5" descr="Morgenlicht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14" y="2756648"/>
            <a:ext cx="4426873" cy="3622366"/>
          </a:xfrm>
          <a:prstGeom prst="rect">
            <a:avLst/>
          </a:prstGeom>
        </p:spPr>
      </p:pic>
      <p:pic>
        <p:nvPicPr>
          <p:cNvPr id="8" name="Bild 7" descr="Seitenlinie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4524180"/>
            <a:ext cx="2901770" cy="1930996"/>
          </a:xfrm>
          <a:prstGeom prst="rect">
            <a:avLst/>
          </a:prstGeom>
        </p:spPr>
      </p:pic>
      <p:pic>
        <p:nvPicPr>
          <p:cNvPr id="10" name="Inhaltsplatzhalter 9" descr="Trockenfallen 2 Albin Vega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21942"/>
          <a:stretch>
            <a:fillRect/>
          </a:stretch>
        </p:blipFill>
        <p:spPr>
          <a:xfrm>
            <a:off x="415926" y="2756647"/>
            <a:ext cx="4003348" cy="1682362"/>
          </a:xfrm>
        </p:spPr>
      </p:pic>
      <p:sp>
        <p:nvSpPr>
          <p:cNvPr id="3" name="Textfeld 2"/>
          <p:cNvSpPr txBox="1"/>
          <p:nvPr/>
        </p:nvSpPr>
        <p:spPr>
          <a:xfrm>
            <a:off x="3452719" y="4811760"/>
            <a:ext cx="966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pple Chancery"/>
                <a:cs typeface="Apple Chancery"/>
              </a:rPr>
              <a:t>In der Ruhe liegt die Kraft</a:t>
            </a:r>
            <a:endParaRPr lang="de-DE" b="1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98214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6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971259"/>
          </a:xfrm>
        </p:spPr>
        <p:txBody>
          <a:bodyPr/>
          <a:lstStyle/>
          <a:p>
            <a:r>
              <a:rPr lang="de-DE" dirty="0" smtClean="0"/>
              <a:t>Kaum bekannte                                        Vorteile der Albin Vega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5" y="2756646"/>
            <a:ext cx="3994855" cy="3491753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hervorragende Durchlüftung des Schiffsinnenraumes durch den </a:t>
            </a:r>
            <a:r>
              <a:rPr lang="de-DE" b="1" dirty="0" smtClean="0"/>
              <a:t>selbstlüftenden </a:t>
            </a:r>
            <a:r>
              <a:rPr lang="de-DE" b="1" dirty="0" err="1" smtClean="0"/>
              <a:t>Mastfuß</a:t>
            </a:r>
            <a:r>
              <a:rPr lang="de-DE" b="1" dirty="0" smtClean="0"/>
              <a:t>            </a:t>
            </a:r>
            <a:r>
              <a:rPr lang="de-DE" dirty="0" smtClean="0"/>
              <a:t>der automatisch Luft aus der Vorschiffskabine und dem Toilettenraum in den Mast saugt.                                               Ein Kamineffekt, der besonders gut funktioniert, wenn die Sonne den Alu-Mast erwärmt</a:t>
            </a:r>
            <a:r>
              <a:rPr lang="de-DE" smtClean="0"/>
              <a:t>. </a:t>
            </a:r>
            <a:r>
              <a:rPr lang="de-DE" smtClean="0"/>
              <a:t>         </a:t>
            </a:r>
            <a:r>
              <a:rPr lang="de-DE" b="1" smtClean="0"/>
              <a:t>Daher </a:t>
            </a:r>
            <a:r>
              <a:rPr lang="de-DE" b="1" dirty="0" smtClean="0"/>
              <a:t>gibt es auf Albin Vegas</a:t>
            </a:r>
            <a:r>
              <a:rPr lang="de-DE" dirty="0" smtClean="0"/>
              <a:t> </a:t>
            </a:r>
            <a:r>
              <a:rPr lang="de-DE" b="1" dirty="0" smtClean="0"/>
              <a:t>keinen Rott oder Schimmel an Bord.</a:t>
            </a:r>
          </a:p>
          <a:p>
            <a:endParaRPr lang="de-DE" dirty="0"/>
          </a:p>
        </p:txBody>
      </p:sp>
      <p:pic>
        <p:nvPicPr>
          <p:cNvPr id="4" name="Bild 3" descr="im Abendlicht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08" y="2845092"/>
            <a:ext cx="4310922" cy="322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 flipH="1">
            <a:off x="5159037" y="1634204"/>
            <a:ext cx="3327774" cy="4614195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Die Einbauten sind aus Mahagoni </a:t>
            </a:r>
            <a:r>
              <a:rPr lang="de-DE" b="1" dirty="0" smtClean="0">
                <a:solidFill>
                  <a:schemeClr val="bg1"/>
                </a:solidFill>
              </a:rPr>
              <a:t>   </a:t>
            </a:r>
          </a:p>
          <a:p>
            <a:endParaRPr lang="de-DE" b="1" dirty="0"/>
          </a:p>
          <a:p>
            <a:r>
              <a:rPr lang="de-DE" dirty="0" smtClean="0"/>
              <a:t>allesamt sind </a:t>
            </a:r>
            <a:r>
              <a:rPr lang="de-DE" dirty="0" smtClean="0"/>
              <a:t>miteinander verschraubt </a:t>
            </a:r>
            <a:r>
              <a:rPr lang="de-DE" dirty="0" smtClean="0"/>
              <a:t>und </a:t>
            </a:r>
            <a:r>
              <a:rPr lang="de-DE" dirty="0"/>
              <a:t>nicht </a:t>
            </a:r>
            <a:r>
              <a:rPr lang="de-DE" dirty="0" smtClean="0"/>
              <a:t>etwa </a:t>
            </a:r>
            <a:r>
              <a:rPr lang="de-DE" dirty="0" smtClean="0"/>
              <a:t>geleimt, so </a:t>
            </a:r>
            <a:r>
              <a:rPr lang="de-DE" dirty="0"/>
              <a:t>dass sie </a:t>
            </a:r>
            <a:r>
              <a:rPr lang="de-DE" dirty="0" smtClean="0"/>
              <a:t>jederzeit leicht </a:t>
            </a:r>
            <a:r>
              <a:rPr lang="de-DE" dirty="0"/>
              <a:t>aus- und wieder eingebaut werden können</a:t>
            </a:r>
            <a:r>
              <a:rPr lang="de-DE" dirty="0" smtClean="0"/>
              <a:t>.</a:t>
            </a:r>
          </a:p>
          <a:p>
            <a:r>
              <a:rPr lang="de-DE" dirty="0" smtClean="0"/>
              <a:t>Schön </a:t>
            </a:r>
            <a:r>
              <a:rPr lang="de-DE" b="1" dirty="0" smtClean="0"/>
              <a:t>und</a:t>
            </a:r>
            <a:r>
              <a:rPr lang="de-DE" dirty="0" smtClean="0"/>
              <a:t> praktisch!</a:t>
            </a:r>
            <a:endParaRPr lang="de-DE" dirty="0"/>
          </a:p>
        </p:txBody>
      </p:sp>
      <p:pic>
        <p:nvPicPr>
          <p:cNvPr id="4" name="Bild 3" descr="Polster gestreift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454">
            <a:off x="471664" y="1386530"/>
            <a:ext cx="3851714" cy="2563141"/>
          </a:xfrm>
          <a:prstGeom prst="rect">
            <a:avLst/>
          </a:prstGeom>
        </p:spPr>
      </p:pic>
      <p:pic>
        <p:nvPicPr>
          <p:cNvPr id="5" name="Bild 4" descr="Salon gestreift 2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7651">
            <a:off x="1131126" y="3903895"/>
            <a:ext cx="3848482" cy="24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5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2333171"/>
            <a:ext cx="8308975" cy="502076"/>
          </a:xfrm>
        </p:spPr>
        <p:txBody>
          <a:bodyPr/>
          <a:lstStyle/>
          <a:p>
            <a:r>
              <a:rPr lang="de-DE" dirty="0" smtClean="0"/>
              <a:t>Platz gibt‘s genug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7" y="3438005"/>
            <a:ext cx="4890794" cy="25376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smtClean="0"/>
              <a:t>Jede </a:t>
            </a:r>
            <a:r>
              <a:rPr lang="de-DE" dirty="0"/>
              <a:t>Menge geräumige und gut zugängliche </a:t>
            </a:r>
            <a:r>
              <a:rPr lang="de-DE" dirty="0" smtClean="0"/>
              <a:t>                                               Stauräume </a:t>
            </a:r>
            <a:r>
              <a:rPr lang="de-DE" dirty="0"/>
              <a:t>im Innenraum</a:t>
            </a:r>
            <a:r>
              <a:rPr lang="de-DE" dirty="0" smtClean="0"/>
              <a:t>.                                     </a:t>
            </a:r>
          </a:p>
          <a:p>
            <a:pPr marL="0" indent="0">
              <a:buNone/>
            </a:pPr>
            <a:r>
              <a:rPr lang="de-DE" dirty="0" smtClean="0"/>
              <a:t>Zwei </a:t>
            </a:r>
            <a:r>
              <a:rPr lang="de-DE" dirty="0"/>
              <a:t>riesige </a:t>
            </a:r>
            <a:r>
              <a:rPr lang="de-DE" dirty="0" err="1"/>
              <a:t>Backskisten</a:t>
            </a:r>
            <a:r>
              <a:rPr lang="de-DE" dirty="0"/>
              <a:t>, die auch Klappräder                                                      und andere, sperrige Ausrüstung locker aufnehmen können</a:t>
            </a:r>
            <a:r>
              <a:rPr lang="de-DE" dirty="0" smtClean="0"/>
              <a:t>.</a:t>
            </a:r>
          </a:p>
          <a:p>
            <a:pPr marL="0" indent="0">
              <a:buNone/>
            </a:pPr>
            <a:r>
              <a:rPr lang="de-DE" dirty="0" smtClean="0"/>
              <a:t>Die Sitzduchten in der Plicht sind </a:t>
            </a:r>
            <a:r>
              <a:rPr lang="de-DE" dirty="0" smtClean="0"/>
              <a:t>lang </a:t>
            </a:r>
            <a:r>
              <a:rPr lang="de-DE" dirty="0" smtClean="0"/>
              <a:t>und breit genug, um bequem darauf zu liegen.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415926" y="2730119"/>
            <a:ext cx="5136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Zwei Meter lange und sehr breite Kojen </a:t>
            </a:r>
          </a:p>
          <a:p>
            <a:r>
              <a:rPr lang="de-DE" sz="2000" dirty="0" smtClean="0"/>
              <a:t>bieten ausreichend Platz, auch für </a:t>
            </a:r>
            <a:r>
              <a:rPr lang="de-DE" sz="2000" dirty="0" smtClean="0"/>
              <a:t>Erwachsene.</a:t>
            </a:r>
            <a:endParaRPr lang="de-DE" sz="2000" dirty="0"/>
          </a:p>
        </p:txBody>
      </p:sp>
      <p:pic>
        <p:nvPicPr>
          <p:cNvPr id="8" name="Bild 7" descr="Salon gestreift 1 Albin Vega.jp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  <a14:imgEffect>
                      <a14:colorTemperature colorTemp="8457"/>
                    </a14:imgEffect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867" y="2992761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Bilder sagen mehr als tausend Worte:</a:t>
            </a:r>
            <a:endParaRPr lang="de-DE" dirty="0"/>
          </a:p>
        </p:txBody>
      </p:sp>
      <p:pic>
        <p:nvPicPr>
          <p:cNvPr id="4" name="Inhaltsplatzhalter 3" descr="Bimini Albin Veg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21942"/>
          <a:stretch>
            <a:fillRect/>
          </a:stretch>
        </p:blipFill>
        <p:spPr>
          <a:xfrm>
            <a:off x="415926" y="2756647"/>
            <a:ext cx="3536990" cy="1486380"/>
          </a:xfrm>
        </p:spPr>
      </p:pic>
      <p:pic>
        <p:nvPicPr>
          <p:cNvPr id="5" name="Bild 4" descr="Dinette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78" y="2756647"/>
            <a:ext cx="2666988" cy="1997667"/>
          </a:xfrm>
          <a:prstGeom prst="rect">
            <a:avLst/>
          </a:prstGeom>
        </p:spPr>
      </p:pic>
      <p:pic>
        <p:nvPicPr>
          <p:cNvPr id="6" name="Bild 5" descr="Cokpittisch Albin Veg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81" y="4289491"/>
            <a:ext cx="2848458" cy="21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6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876407"/>
          </a:xfrm>
        </p:spPr>
        <p:txBody>
          <a:bodyPr/>
          <a:lstStyle/>
          <a:p>
            <a:r>
              <a:rPr lang="de-DE" dirty="0" smtClean="0"/>
              <a:t>Das Heck</a:t>
            </a:r>
            <a:endParaRPr lang="de-DE" dirty="0"/>
          </a:p>
        </p:txBody>
      </p:sp>
      <p:pic>
        <p:nvPicPr>
          <p:cNvPr id="4" name="Inhaltsplatzhalter 3" descr="Heck 2 Albin Veg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3" b="26823"/>
          <a:stretch>
            <a:fillRect/>
          </a:stretch>
        </p:blipFill>
        <p:spPr>
          <a:xfrm>
            <a:off x="415926" y="2756646"/>
            <a:ext cx="3583842" cy="1506069"/>
          </a:xfrm>
        </p:spPr>
      </p:pic>
      <p:pic>
        <p:nvPicPr>
          <p:cNvPr id="5" name="Bild 4" descr="Heck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32" y="2756646"/>
            <a:ext cx="30861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925630"/>
          </a:xfrm>
        </p:spPr>
        <p:txBody>
          <a:bodyPr/>
          <a:lstStyle/>
          <a:p>
            <a:r>
              <a:rPr lang="de-DE" dirty="0" smtClean="0"/>
              <a:t>Die Kuchenbude</a:t>
            </a:r>
            <a:endParaRPr lang="de-DE" dirty="0"/>
          </a:p>
        </p:txBody>
      </p:sp>
      <p:pic>
        <p:nvPicPr>
          <p:cNvPr id="4" name="Inhaltsplatzhalter 3" descr="Kuchenbude 2 Albin Veg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4" b="21834"/>
          <a:stretch>
            <a:fillRect/>
          </a:stretch>
        </p:blipFill>
        <p:spPr>
          <a:xfrm>
            <a:off x="415926" y="2756647"/>
            <a:ext cx="3601034" cy="1513294"/>
          </a:xfrm>
        </p:spPr>
      </p:pic>
      <p:pic>
        <p:nvPicPr>
          <p:cNvPr id="5" name="Bild 4" descr="Kuchenbude innen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48" y="2908167"/>
            <a:ext cx="24638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9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905941"/>
          </a:xfrm>
        </p:spPr>
        <p:txBody>
          <a:bodyPr/>
          <a:lstStyle/>
          <a:p>
            <a:r>
              <a:rPr lang="de-DE" dirty="0" smtClean="0"/>
              <a:t>Die Pantry</a:t>
            </a:r>
            <a:endParaRPr lang="de-DE" dirty="0"/>
          </a:p>
        </p:txBody>
      </p:sp>
      <p:pic>
        <p:nvPicPr>
          <p:cNvPr id="4" name="Inhaltsplatzhalter 3" descr="Niedergang Albin Veg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0" b="23990"/>
          <a:stretch>
            <a:fillRect/>
          </a:stretch>
        </p:blipFill>
        <p:spPr>
          <a:xfrm>
            <a:off x="415925" y="2756646"/>
            <a:ext cx="4872285" cy="2047523"/>
          </a:xfrm>
        </p:spPr>
      </p:pic>
      <p:pic>
        <p:nvPicPr>
          <p:cNvPr id="5" name="Bild 4" descr="Pantry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3910062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691102"/>
          </a:xfrm>
        </p:spPr>
        <p:txBody>
          <a:bodyPr/>
          <a:lstStyle/>
          <a:p>
            <a:r>
              <a:rPr lang="de-DE" dirty="0" smtClean="0"/>
              <a:t>ausgeräumt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5" y="2586780"/>
            <a:ext cx="8308975" cy="3661620"/>
          </a:xfrm>
        </p:spPr>
        <p:txBody>
          <a:bodyPr>
            <a:normAutofit/>
          </a:bodyPr>
          <a:lstStyle/>
          <a:p>
            <a:r>
              <a:rPr lang="de-DE" dirty="0" smtClean="0"/>
              <a:t>Wahnsinn, wie groß eine völlig leer geräumte Albin Vega innen ist.</a:t>
            </a:r>
          </a:p>
        </p:txBody>
      </p:sp>
      <p:pic>
        <p:nvPicPr>
          <p:cNvPr id="4" name="Bild 3" descr="Motorraum leer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43" y="3492530"/>
            <a:ext cx="3759944" cy="281632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2" y="3492530"/>
            <a:ext cx="3696579" cy="27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945319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77" y="2756646"/>
            <a:ext cx="4661670" cy="3491753"/>
          </a:xfrm>
        </p:spPr>
      </p:pic>
    </p:spTree>
    <p:extLst>
      <p:ext uri="{BB962C8B-B14F-4D97-AF65-F5344CB8AC3E}">
        <p14:creationId xmlns:p14="http://schemas.microsoft.com/office/powerpoint/2010/main" val="40870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021878"/>
            <a:ext cx="8308975" cy="724245"/>
          </a:xfrm>
        </p:spPr>
        <p:txBody>
          <a:bodyPr/>
          <a:lstStyle/>
          <a:p>
            <a:r>
              <a:rPr lang="de-DE" dirty="0" smtClean="0"/>
              <a:t>      Internationale Klassenvereinigungen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5" y="3531930"/>
            <a:ext cx="8308975" cy="3135087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durch die sehr </a:t>
            </a:r>
            <a:r>
              <a:rPr lang="de-DE" dirty="0" smtClean="0"/>
              <a:t>aktiven, </a:t>
            </a:r>
            <a:r>
              <a:rPr lang="de-DE" dirty="0"/>
              <a:t>internationalen Klassenvereinigungen gibt es immer noch alle Ersatzteile und jedes Zubehör zu kaufen. Jährlich werden Sammelbestellungen für z.B. Segel, </a:t>
            </a:r>
            <a:r>
              <a:rPr lang="de-DE" dirty="0" err="1"/>
              <a:t>Sprayhoods</a:t>
            </a:r>
            <a:r>
              <a:rPr lang="de-DE" dirty="0"/>
              <a:t>, Kuchenbuden, </a:t>
            </a:r>
            <a:r>
              <a:rPr lang="de-DE" dirty="0" err="1" smtClean="0"/>
              <a:t>Bugkörbe</a:t>
            </a:r>
            <a:r>
              <a:rPr lang="de-DE" dirty="0" smtClean="0"/>
              <a:t>, Fenster </a:t>
            </a:r>
            <a:r>
              <a:rPr lang="de-DE" dirty="0"/>
              <a:t>mit </a:t>
            </a:r>
            <a:r>
              <a:rPr lang="de-DE" dirty="0" smtClean="0"/>
              <a:t>Chrom-Rahmen </a:t>
            </a:r>
            <a:r>
              <a:rPr lang="de-DE" dirty="0"/>
              <a:t>usw. organisiert, die dann in entsprechend großer Stückzahl gefertigt werden und preiswert zu erwerben sind</a:t>
            </a:r>
            <a:r>
              <a:rPr lang="de-DE" dirty="0" smtClean="0"/>
              <a:t>. Durch </a:t>
            </a:r>
            <a:r>
              <a:rPr lang="de-DE" dirty="0"/>
              <a:t>die </a:t>
            </a:r>
            <a:r>
              <a:rPr lang="de-DE" dirty="0" smtClean="0"/>
              <a:t>Klassenvereinigungen </a:t>
            </a:r>
            <a:r>
              <a:rPr lang="de-DE" dirty="0"/>
              <a:t>erhält jeder Albin-Vega-Eigner stets Rat und Hilfe bei Problemen oder bei der </a:t>
            </a:r>
            <a:r>
              <a:rPr lang="de-DE" dirty="0" err="1"/>
              <a:t>Törnplanung</a:t>
            </a:r>
            <a:r>
              <a:rPr lang="de-DE" dirty="0"/>
              <a:t>. Immer wieder gibt es nationale und internationale Albin Vega Treffen. </a:t>
            </a:r>
            <a:r>
              <a:rPr lang="de-DE" dirty="0" smtClean="0"/>
              <a:t>                                                                                              Link:  </a:t>
            </a:r>
            <a:r>
              <a:rPr lang="de-DE" dirty="0" smtClean="0">
                <a:hlinkClick r:id="rId3"/>
              </a:rPr>
              <a:t>Deutsche Albin-Vega-Klassenvereinigung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/>
              <a:t>reger </a:t>
            </a:r>
            <a:r>
              <a:rPr lang="de-DE" dirty="0"/>
              <a:t>Informationsaustausch im Internet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Bild 3" descr="viele Vegas Albin Ve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52" y="1875098"/>
            <a:ext cx="6237549" cy="158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017903"/>
            <a:ext cx="8308975" cy="1260117"/>
          </a:xfrm>
        </p:spPr>
        <p:txBody>
          <a:bodyPr/>
          <a:lstStyle/>
          <a:p>
            <a:r>
              <a:rPr lang="de-DE" dirty="0" smtClean="0"/>
              <a:t>  Die Geschichte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5925" y="2650970"/>
            <a:ext cx="8308975" cy="3597429"/>
          </a:xfrm>
        </p:spPr>
        <p:txBody>
          <a:bodyPr>
            <a:normAutofit/>
          </a:bodyPr>
          <a:lstStyle/>
          <a:p>
            <a:r>
              <a:rPr lang="de-DE" b="1" dirty="0" smtClean="0"/>
              <a:t>Die Albin Vega – konstruiert von Per </a:t>
            </a:r>
            <a:r>
              <a:rPr lang="de-DE" b="1" dirty="0" err="1" smtClean="0"/>
              <a:t>Brohäll</a:t>
            </a:r>
            <a:r>
              <a:rPr lang="de-DE" b="1" dirty="0" smtClean="0"/>
              <a:t> - war das erste Großserienschiff das je gebaut wurde</a:t>
            </a:r>
            <a:r>
              <a:rPr lang="de-DE" dirty="0" smtClean="0"/>
              <a:t>.  Damit bleibt sie für immer Vorbild für alle Schiffe, die bis heute in GFK-Bauweise gefertigt wurden und weiterhin gebaut werden. (</a:t>
            </a:r>
            <a:r>
              <a:rPr lang="de-DE" dirty="0"/>
              <a:t>GFK = glasfaserverstärktes Kunststoff-Laminat).  </a:t>
            </a:r>
            <a:endParaRPr lang="de-DE" dirty="0" smtClean="0"/>
          </a:p>
          <a:p>
            <a:r>
              <a:rPr lang="de-DE" dirty="0" smtClean="0"/>
              <a:t>Die Albin Vega Baunummer 1 war 1965 noch aus Holz gebaut worden. Von diesem Boot wurden die </a:t>
            </a:r>
            <a:r>
              <a:rPr lang="de-DE" dirty="0" err="1" smtClean="0"/>
              <a:t>Laminierformen</a:t>
            </a:r>
            <a:r>
              <a:rPr lang="de-DE" dirty="0" smtClean="0"/>
              <a:t> für Rumpf und Deck abgenommen und Ende der 1960er Jahre konnte man mit der ersten Serienfertigung aus GFK-Laminat beginnen. Da damals jedoch die guten Eigenschaften von GFK noch nicht gänzlich bekannt waren, wurden vorsichtshalber enorm massive Laminate verwendet, die sich heute kein Hersteller mehr leisten möchte.                      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01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190539"/>
            <a:ext cx="8308975" cy="1279829"/>
          </a:xfrm>
        </p:spPr>
        <p:txBody>
          <a:bodyPr/>
          <a:lstStyle/>
          <a:p>
            <a:r>
              <a:rPr lang="de-DE" sz="3200" dirty="0" smtClean="0"/>
              <a:t>  Das Fazit:</a:t>
            </a:r>
            <a:br>
              <a:rPr lang="de-DE" sz="3200" dirty="0" smtClean="0"/>
            </a:br>
            <a:r>
              <a:rPr lang="de-DE" sz="3200" dirty="0" smtClean="0"/>
              <a:t>„Die Albin Vega 27 ist etwas ganz Besonderes“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Die Albin Vega ist ein außergewöhnlich sicheres und bequemes Schiff für Langfahrtsegler, </a:t>
            </a:r>
            <a:r>
              <a:rPr lang="de-DE" smtClean="0"/>
              <a:t>im Besonderen </a:t>
            </a:r>
            <a:r>
              <a:rPr lang="de-DE" dirty="0" smtClean="0"/>
              <a:t>auch für Einhandsegler.</a:t>
            </a:r>
          </a:p>
          <a:p>
            <a:r>
              <a:rPr lang="de-DE" dirty="0" smtClean="0"/>
              <a:t>Durch ihr großes Platzangebot ist sie aber auch für das Fahrtensegeln mit der ganzen Familie bestens geeignet.</a:t>
            </a:r>
          </a:p>
          <a:p>
            <a:r>
              <a:rPr lang="de-DE" dirty="0" smtClean="0"/>
              <a:t>Die Albin Vega ist kein Regattaschiff – außer bei besonders frischem Wind         ab 5 Beaufort.  Wo andere einpacken zeigt sie ihre Stärken.</a:t>
            </a:r>
          </a:p>
          <a:p>
            <a:r>
              <a:rPr lang="de-DE" dirty="0" smtClean="0"/>
              <a:t>Sie ist ein gutes Segelboot, aber ihr Motorantrieb ist problematisch.</a:t>
            </a:r>
          </a:p>
          <a:p>
            <a:r>
              <a:rPr lang="de-DE" b="1" dirty="0" smtClean="0"/>
              <a:t>Ihre Geschichte als 1. Großserienschiff der Bootsbaubranche gibt ihr eine herausragende Stellung im Segelsport.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92875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3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Anhang:</a:t>
            </a:r>
            <a:br>
              <a:rPr lang="de-DE" dirty="0" smtClean="0"/>
            </a:br>
            <a:r>
              <a:rPr lang="de-DE" dirty="0" smtClean="0"/>
              <a:t>weitere Albin-Vega-Links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Atlantikreise mit der FRIGGA</a:t>
            </a:r>
            <a:endParaRPr lang="de-DE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de-DE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/>
              </a:rPr>
              <a:t>viele Albin-Vega-Filme in Folge</a:t>
            </a:r>
            <a:endParaRPr lang="de-D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56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689360"/>
          </a:xfrm>
        </p:spPr>
        <p:txBody>
          <a:bodyPr/>
          <a:lstStyle/>
          <a:p>
            <a:r>
              <a:rPr lang="de-DE" dirty="0" smtClean="0"/>
              <a:t>Die weltweit 1. Serienfertigung von Booten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6447" y="2756646"/>
            <a:ext cx="4624954" cy="3491753"/>
          </a:xfrm>
        </p:spPr>
        <p:txBody>
          <a:bodyPr>
            <a:normAutofit/>
          </a:bodyPr>
          <a:lstStyle/>
          <a:p>
            <a:r>
              <a:rPr lang="de-DE" dirty="0"/>
              <a:t>In der Larsson-Trade-AB-Werft </a:t>
            </a:r>
            <a:r>
              <a:rPr lang="de-DE" dirty="0" smtClean="0"/>
              <a:t>            (1971 </a:t>
            </a:r>
            <a:r>
              <a:rPr lang="de-DE" dirty="0"/>
              <a:t>umbenannt in Albin-Marin AB</a:t>
            </a:r>
            <a:r>
              <a:rPr lang="de-DE" dirty="0" smtClean="0"/>
              <a:t>)    </a:t>
            </a:r>
            <a:r>
              <a:rPr lang="de-DE" dirty="0"/>
              <a:t>in </a:t>
            </a:r>
            <a:r>
              <a:rPr lang="de-DE" dirty="0" err="1"/>
              <a:t>Kristinehamn</a:t>
            </a:r>
            <a:r>
              <a:rPr lang="de-DE" dirty="0"/>
              <a:t> am </a:t>
            </a:r>
            <a:r>
              <a:rPr lang="de-DE" dirty="0" smtClean="0"/>
              <a:t>riesigen, südschwedischen </a:t>
            </a:r>
            <a:r>
              <a:rPr lang="de-DE" dirty="0" err="1"/>
              <a:t>Vänernsee</a:t>
            </a:r>
            <a:r>
              <a:rPr lang="de-DE" dirty="0"/>
              <a:t> </a:t>
            </a:r>
            <a:r>
              <a:rPr lang="de-DE" dirty="0" smtClean="0"/>
              <a:t>                 </a:t>
            </a:r>
            <a:r>
              <a:rPr lang="de-DE" dirty="0" smtClean="0"/>
              <a:t>(mehr als 10 mal </a:t>
            </a:r>
            <a:r>
              <a:rPr lang="de-DE" dirty="0" smtClean="0"/>
              <a:t>so groß wie der Bodensee) </a:t>
            </a:r>
            <a:r>
              <a:rPr lang="de-DE" dirty="0" smtClean="0"/>
              <a:t>wurden </a:t>
            </a:r>
            <a:r>
              <a:rPr lang="de-DE" dirty="0"/>
              <a:t>zwischen 1965 und 1979 </a:t>
            </a:r>
            <a:r>
              <a:rPr lang="de-DE" dirty="0" smtClean="0"/>
              <a:t>c</a:t>
            </a:r>
            <a:r>
              <a:rPr lang="de-DE" b="1" dirty="0" smtClean="0"/>
              <a:t>a</a:t>
            </a:r>
            <a:r>
              <a:rPr lang="de-DE" b="1" dirty="0" smtClean="0"/>
              <a:t>. 3.450 </a:t>
            </a:r>
            <a:r>
              <a:rPr lang="de-DE" b="1" dirty="0"/>
              <a:t>baugleiche Boote </a:t>
            </a:r>
            <a:r>
              <a:rPr lang="de-DE" dirty="0"/>
              <a:t>hergestellt und weltweit verkauft. </a:t>
            </a:r>
            <a:r>
              <a:rPr lang="de-DE" dirty="0" smtClean="0"/>
              <a:t>                           </a:t>
            </a:r>
            <a:r>
              <a:rPr lang="de-DE" b="1" dirty="0" smtClean="0"/>
              <a:t>Das heißt ein </a:t>
            </a:r>
            <a:r>
              <a:rPr lang="de-DE" b="1" dirty="0"/>
              <a:t>Boot pro </a:t>
            </a:r>
            <a:r>
              <a:rPr lang="de-DE" b="1" dirty="0" smtClean="0"/>
              <a:t>Arbeitstag</a:t>
            </a:r>
            <a:r>
              <a:rPr lang="de-DE" dirty="0" smtClean="0"/>
              <a:t>!                         Ein so </a:t>
            </a:r>
            <a:r>
              <a:rPr lang="de-DE" dirty="0"/>
              <a:t>hoher Output war bis dahin in der </a:t>
            </a:r>
            <a:r>
              <a:rPr lang="de-DE" dirty="0" err="1"/>
              <a:t>Boostbau</a:t>
            </a:r>
            <a:r>
              <a:rPr lang="de-DE" dirty="0"/>
              <a:t>-Branche völlig undenkbar.</a:t>
            </a:r>
          </a:p>
          <a:p>
            <a:endParaRPr lang="de-DE" dirty="0"/>
          </a:p>
        </p:txBody>
      </p:sp>
      <p:pic>
        <p:nvPicPr>
          <p:cNvPr id="6" name="Bild 5" descr="Serienfertigung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99" y="3994160"/>
            <a:ext cx="3873500" cy="2095500"/>
          </a:xfrm>
          <a:prstGeom prst="rect">
            <a:avLst/>
          </a:prstGeom>
        </p:spPr>
      </p:pic>
      <p:pic>
        <p:nvPicPr>
          <p:cNvPr id="4" name="Bild 3" descr="GFK-Klassiker Wimp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2266846"/>
            <a:ext cx="3873499" cy="13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6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5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482623"/>
          </a:xfrm>
        </p:spPr>
        <p:txBody>
          <a:bodyPr/>
          <a:lstStyle/>
          <a:p>
            <a:r>
              <a:rPr lang="de-DE" dirty="0" smtClean="0"/>
              <a:t>Die Heimat aller Albin Vegas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Link zum Video: sprachlos auf dem Vänernsee</a:t>
            </a:r>
            <a:endParaRPr lang="de-DE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/>
              </a:rPr>
              <a:t>Link zum Video: Welcome to Kristinehamn</a:t>
            </a:r>
            <a:endParaRPr lang="de-DE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Bild 7" descr="images-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2" y="3784599"/>
            <a:ext cx="3289300" cy="2463800"/>
          </a:xfrm>
          <a:prstGeom prst="rect">
            <a:avLst/>
          </a:prstGeom>
        </p:spPr>
      </p:pic>
      <p:pic>
        <p:nvPicPr>
          <p:cNvPr id="9" name="Bild 8" descr="images-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333" y="3928726"/>
            <a:ext cx="3771900" cy="2159000"/>
          </a:xfrm>
          <a:prstGeom prst="rect">
            <a:avLst/>
          </a:prstGeom>
        </p:spPr>
      </p:pic>
      <p:pic>
        <p:nvPicPr>
          <p:cNvPr id="10" name="Bild 9" descr="imag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13" y="192636"/>
            <a:ext cx="1604816" cy="25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7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8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012uP1vvADp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7" y="570987"/>
            <a:ext cx="8177473" cy="55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3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Inhaltsplatzhalter 8" descr="012uP1vvADpB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8" b="18918"/>
          <a:stretch>
            <a:fillRect/>
          </a:stretch>
        </p:blipFill>
        <p:spPr/>
      </p:pic>
      <p:pic>
        <p:nvPicPr>
          <p:cNvPr id="6" name="Bild 5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47" y="192087"/>
            <a:ext cx="3561653" cy="2407678"/>
          </a:xfrm>
          <a:prstGeom prst="rect">
            <a:avLst/>
          </a:prstGeom>
        </p:spPr>
      </p:pic>
      <p:pic>
        <p:nvPicPr>
          <p:cNvPr id="10" name="Bild 9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186321"/>
            <a:ext cx="4267270" cy="24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5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6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Außer bei der Motorisierung gab es während der gesamten Bauzeit keine nennenswerten Änderung in Bauart</a:t>
            </a:r>
            <a:r>
              <a:rPr lang="de-DE" dirty="0" smtClean="0"/>
              <a:t>, </a:t>
            </a:r>
            <a:r>
              <a:rPr lang="de-DE" dirty="0"/>
              <a:t>Ausstattung oder sonstigen Modifikationen. So gleichen sich praktisch alle Albin Vegas wie ein Ei dem Anderen.</a:t>
            </a:r>
          </a:p>
          <a:p>
            <a:r>
              <a:rPr lang="de-DE" dirty="0"/>
              <a:t>Die allermeisten von </a:t>
            </a:r>
            <a:r>
              <a:rPr lang="de-DE" dirty="0" smtClean="0"/>
              <a:t>Ihnen                                                                                                   </a:t>
            </a:r>
            <a:r>
              <a:rPr lang="de-DE" dirty="0"/>
              <a:t>- sogar die Nr. 1 -</a:t>
            </a:r>
            <a:r>
              <a:rPr lang="de-DE" dirty="0" smtClean="0"/>
              <a:t> segeln </a:t>
            </a:r>
            <a:r>
              <a:rPr lang="de-DE" dirty="0"/>
              <a:t>noch </a:t>
            </a:r>
            <a:r>
              <a:rPr lang="de-DE" dirty="0" smtClean="0"/>
              <a:t>                                                                                                              und </a:t>
            </a:r>
            <a:r>
              <a:rPr lang="de-DE" dirty="0"/>
              <a:t>sind zum Teil als sehr gepflegte </a:t>
            </a:r>
            <a:r>
              <a:rPr lang="de-DE" dirty="0" smtClean="0"/>
              <a:t>                                                Liebhaberobjekte auf </a:t>
            </a:r>
            <a:r>
              <a:rPr lang="de-DE" dirty="0"/>
              <a:t>der ganzen Welt </a:t>
            </a:r>
            <a:r>
              <a:rPr lang="de-DE" dirty="0" smtClean="0"/>
              <a:t>                                                     unterwegs</a:t>
            </a:r>
            <a:r>
              <a:rPr lang="de-DE" dirty="0"/>
              <a:t>. </a:t>
            </a:r>
          </a:p>
          <a:p>
            <a:endParaRPr lang="de-DE" dirty="0"/>
          </a:p>
        </p:txBody>
      </p:sp>
      <p:pic>
        <p:nvPicPr>
          <p:cNvPr id="4" name="Bild 3" descr="Vega 2000 Albin Veg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74" y="3886199"/>
            <a:ext cx="34417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5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01 A Ghaoil, Leig Dhachaigh Gum Mhathair Mi (Love, Let Me Home to My Mother).mp3"/>
          </p:stSnd>
        </p:sndAc>
      </p:transition>
    </mc:Choice>
    <mc:Fallback xmlns="">
      <p:transition xmlns:p14="http://schemas.microsoft.com/office/powerpoint/2010/main" spd="slow">
        <p:fade/>
        <p:sndAc>
          <p:stSnd>
            <p:snd r:embed="rId4" name="01 A Ghaoil, Leig Dhachaigh Gum Mhathair Mi (Love, Let Me Home to My Mother).mp3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reas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Exp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3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93000"/>
                <a:satMod val="130000"/>
              </a:schemeClr>
            </a:gs>
            <a:gs pos="60000">
              <a:schemeClr val="phClr">
                <a:tint val="80000"/>
                <a:shade val="93000"/>
                <a:satMod val="130000"/>
              </a:schemeClr>
            </a:gs>
            <a:gs pos="100000">
              <a:schemeClr val="phClr"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34925" cap="flat" cmpd="sng" algn="ctr"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8600000" scaled="0"/>
          </a:gra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C0C0C0">
                <a:alpha val="75000"/>
              </a:srgbClr>
            </a:innerShdw>
            <a:outerShdw blurRad="63500" dist="38100" dir="5400000" sx="105000" sy="105000" algn="br" rotWithShape="0">
              <a:srgbClr val="000000">
                <a:alpha val="30000"/>
              </a:srgbClr>
            </a:outerShdw>
          </a:effectLst>
        </a:effectStyle>
        <a:effectStyle>
          <a:effectLst>
            <a:innerShdw blurRad="50800" dist="25400" dir="16200000">
              <a:srgbClr val="C0C0C0">
                <a:alpha val="75000"/>
              </a:srgbClr>
            </a:innerShdw>
            <a:reflection blurRad="63500" stA="40000" endPos="50000" dist="127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Boreas.thmx</Template>
  <TotalTime>0</TotalTime>
  <Words>1350</Words>
  <Application>Microsoft Macintosh PowerPoint</Application>
  <PresentationFormat>Bildschirmpräsentation (4:3)</PresentationFormat>
  <Paragraphs>138</Paragraphs>
  <Slides>41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2" baseType="lpstr">
      <vt:lpstr>Boreas</vt:lpstr>
      <vt:lpstr>Die Albin Vega 27</vt:lpstr>
      <vt:lpstr>Die Albin Vega in Action ...</vt:lpstr>
      <vt:lpstr>... und in „Relax“ion</vt:lpstr>
      <vt:lpstr>  Die Geschichte</vt:lpstr>
      <vt:lpstr>Die weltweit 1. Serienfertigung von Booten</vt:lpstr>
      <vt:lpstr>Die Heimat aller Albin Vegas</vt:lpstr>
      <vt:lpstr>PowerPoint-Präsentation</vt:lpstr>
      <vt:lpstr>PowerPoint-Präsentation</vt:lpstr>
      <vt:lpstr>PowerPoint-Präsentation</vt:lpstr>
      <vt:lpstr>Die Idee.  So sollte sie werden ... </vt:lpstr>
      <vt:lpstr>... außerdem ...</vt:lpstr>
      <vt:lpstr>Ein großes, geschütztes Cockpit</vt:lpstr>
      <vt:lpstr>... und dann noch:</vt:lpstr>
      <vt:lpstr>PowerPoint-Präsentation</vt:lpstr>
      <vt:lpstr>PowerPoint-Präsentation</vt:lpstr>
      <vt:lpstr>Die Albin Vega in 3D</vt:lpstr>
      <vt:lpstr>PowerPoint-Präsentation</vt:lpstr>
      <vt:lpstr>Die Daten</vt:lpstr>
      <vt:lpstr>PowerPoint-Präsentation</vt:lpstr>
      <vt:lpstr>Das Rigg</vt:lpstr>
      <vt:lpstr>PowerPoint-Präsentation</vt:lpstr>
      <vt:lpstr>gerüstet für alle Winde</vt:lpstr>
      <vt:lpstr>Vorteile der Albin Vega</vt:lpstr>
      <vt:lpstr>spektakuläre Törns mit der Albin Vega</vt:lpstr>
      <vt:lpstr>Einhand rund um beide amerikanischen Kontinente ...</vt:lpstr>
      <vt:lpstr>Ein weltweiter Erfolg </vt:lpstr>
      <vt:lpstr>Aber es gibt natürlich auch  Nachteile der Albin Vega</vt:lpstr>
      <vt:lpstr>Wendigkeit  und Sportlichkeit = ? ? </vt:lpstr>
      <vt:lpstr>Weitere, bekannte Probleme  der Albin Vega</vt:lpstr>
      <vt:lpstr>Kaum bekannte                                        Vorteile der Albin Vega</vt:lpstr>
      <vt:lpstr>PowerPoint-Präsentation</vt:lpstr>
      <vt:lpstr>Platz gibt‘s genug </vt:lpstr>
      <vt:lpstr>Bilder sagen mehr als tausend Worte:</vt:lpstr>
      <vt:lpstr>Das Heck</vt:lpstr>
      <vt:lpstr>Die Kuchenbude</vt:lpstr>
      <vt:lpstr>Die Pantry</vt:lpstr>
      <vt:lpstr>ausgeräumt</vt:lpstr>
      <vt:lpstr>PowerPoint-Präsentation</vt:lpstr>
      <vt:lpstr>      Internationale Klassenvereinigungen</vt:lpstr>
      <vt:lpstr>  Das Fazit: „Die Albin Vega 27 ist etwas ganz Besonderes“</vt:lpstr>
      <vt:lpstr>Anhang: weitere Albin-Vega-Links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Albin Vega</dc:title>
  <dc:creator>Wolfgang Speckardt</dc:creator>
  <cp:lastModifiedBy>Wolfgang Speckardt</cp:lastModifiedBy>
  <cp:revision>312</cp:revision>
  <cp:lastPrinted>2018-01-18T10:28:18Z</cp:lastPrinted>
  <dcterms:created xsi:type="dcterms:W3CDTF">2017-12-19T14:47:57Z</dcterms:created>
  <dcterms:modified xsi:type="dcterms:W3CDTF">2018-03-11T10:58:06Z</dcterms:modified>
</cp:coreProperties>
</file>